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301" r:id="rId3"/>
    <p:sldId id="302" r:id="rId4"/>
    <p:sldId id="258" r:id="rId5"/>
    <p:sldId id="300" r:id="rId6"/>
    <p:sldId id="259" r:id="rId7"/>
    <p:sldId id="260" r:id="rId8"/>
    <p:sldId id="275" r:id="rId9"/>
    <p:sldId id="276" r:id="rId10"/>
    <p:sldId id="261" r:id="rId11"/>
    <p:sldId id="278" r:id="rId12"/>
    <p:sldId id="277" r:id="rId13"/>
    <p:sldId id="282" r:id="rId14"/>
    <p:sldId id="279" r:id="rId15"/>
    <p:sldId id="280" r:id="rId16"/>
    <p:sldId id="283" r:id="rId17"/>
    <p:sldId id="284" r:id="rId18"/>
    <p:sldId id="285" r:id="rId19"/>
    <p:sldId id="286" r:id="rId20"/>
    <p:sldId id="287" r:id="rId21"/>
    <p:sldId id="288" r:id="rId22"/>
    <p:sldId id="289" r:id="rId23"/>
    <p:sldId id="303" r:id="rId24"/>
    <p:sldId id="290" r:id="rId25"/>
    <p:sldId id="291" r:id="rId26"/>
    <p:sldId id="292" r:id="rId27"/>
    <p:sldId id="293" r:id="rId28"/>
    <p:sldId id="294" r:id="rId29"/>
    <p:sldId id="295" r:id="rId30"/>
    <p:sldId id="296" r:id="rId31"/>
    <p:sldId id="297"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0941" autoAdjust="0"/>
  </p:normalViewPr>
  <p:slideViewPr>
    <p:cSldViewPr>
      <p:cViewPr>
        <p:scale>
          <a:sx n="80" d="100"/>
          <a:sy n="80" d="100"/>
        </p:scale>
        <p:origin x="1446"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6B002-B572-4CEF-BC6E-AED260763801}" type="datetimeFigureOut">
              <a:rPr lang="id-ID" smtClean="0"/>
              <a:pPr/>
              <a:t>09/10/2024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83008-BC75-47F8-81C4-591D5F25853E}" type="slidenum">
              <a:rPr lang="id-ID" smtClean="0"/>
              <a:pPr/>
              <a:t>‹#›</a:t>
            </a:fld>
            <a:endParaRPr lang="id-ID"/>
          </a:p>
        </p:txBody>
      </p:sp>
    </p:spTree>
    <p:extLst>
      <p:ext uri="{BB962C8B-B14F-4D97-AF65-F5344CB8AC3E}">
        <p14:creationId xmlns:p14="http://schemas.microsoft.com/office/powerpoint/2010/main" val="119644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65F83008-BC75-47F8-81C4-591D5F25853E}" type="slidenum">
              <a:rPr lang="id-ID" smtClean="0"/>
              <a:pPr/>
              <a:t>12</a:t>
            </a:fld>
            <a:endParaRPr lang="id-ID"/>
          </a:p>
        </p:txBody>
      </p:sp>
    </p:spTree>
    <p:extLst>
      <p:ext uri="{BB962C8B-B14F-4D97-AF65-F5344CB8AC3E}">
        <p14:creationId xmlns:p14="http://schemas.microsoft.com/office/powerpoint/2010/main" val="371360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83008-BC75-47F8-81C4-591D5F25853E}" type="slidenum">
              <a:rPr lang="id-ID" smtClean="0"/>
              <a:pPr/>
              <a:t>14</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83008-BC75-47F8-81C4-591D5F25853E}" type="slidenum">
              <a:rPr lang="id-ID" smtClean="0"/>
              <a:pPr/>
              <a:t>15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1D8BD707-D9CF-40AE-B4C6-C98DA3205C09}" type="datetimeFigureOut">
              <a:rPr lang="en-US" smtClean="0"/>
              <a:pPr/>
              <a:t>10/9/2024</a:t>
            </a:fld>
            <a:endParaRPr lang="en-US"/>
          </a:p>
        </p:txBody>
      </p:sp>
      <p:sp>
        <p:nvSpPr>
          <p:cNvPr id="10" name="Slide Number Placeholder 9"/>
          <p:cNvSpPr>
            <a:spLocks noGrp="1"/>
          </p:cNvSpPr>
          <p:nvPr>
            <p:ph type="sldNum" sz="quarter" idx="15"/>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10/9/2024</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1D8BD707-D9CF-40AE-B4C6-C98DA3205C09}" type="datetimeFigureOut">
              <a:rPr lang="en-US" smtClean="0"/>
              <a:pPr/>
              <a:t>10/9/2024</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1D8BD707-D9CF-40AE-B4C6-C98DA3205C09}" type="datetimeFigureOut">
              <a:rPr lang="en-US" smtClean="0"/>
              <a:pPr/>
              <a:t>10/9/2024</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10/9/2024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10/9/2024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1D8BD707-D9CF-40AE-B4C6-C98DA3205C09}" type="datetimeFigureOut">
              <a:rPr lang="en-US" smtClean="0"/>
              <a:pPr/>
              <a:t>10/9/2024</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solidFill>
                  <a:schemeClr val="bg1"/>
                </a:solidFill>
              </a:rPr>
              <a:t>NEURON DAN IMPULS SARAF</a:t>
            </a:r>
            <a:endParaRPr lang="id-ID" dirty="0">
              <a:solidFill>
                <a:schemeClr val="bg1"/>
              </a:solidFill>
            </a:endParaRPr>
          </a:p>
        </p:txBody>
      </p:sp>
      <p:sp>
        <p:nvSpPr>
          <p:cNvPr id="3" name="Subtitle 2"/>
          <p:cNvSpPr>
            <a:spLocks noGrp="1"/>
          </p:cNvSpPr>
          <p:nvPr>
            <p:ph type="subTitle" idx="1"/>
          </p:nvPr>
        </p:nvSpPr>
        <p:spPr>
          <a:xfrm>
            <a:off x="1066800" y="4724400"/>
            <a:ext cx="6172200" cy="838200"/>
          </a:xfrm>
        </p:spPr>
        <p:txBody>
          <a:bodyPr/>
          <a:lstStyle/>
          <a:p>
            <a:r>
              <a:rPr lang="id-ID" dirty="0" smtClean="0"/>
              <a:t>Pertemuan : ke </a:t>
            </a:r>
            <a:r>
              <a:rPr lang="en-US" dirty="0"/>
              <a:t>3</a:t>
            </a:r>
            <a:endParaRPr lang="id-ID" dirty="0"/>
          </a:p>
        </p:txBody>
      </p:sp>
    </p:spTree>
    <p:extLst>
      <p:ext uri="{BB962C8B-B14F-4D97-AF65-F5344CB8AC3E}">
        <p14:creationId xmlns:p14="http://schemas.microsoft.com/office/powerpoint/2010/main" val="3637313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762000"/>
            <a:ext cx="7772400" cy="6096000"/>
          </a:xfrm>
          <a:solidFill>
            <a:schemeClr val="tx1"/>
          </a:solidFill>
        </p:spPr>
        <p:txBody>
          <a:bodyPr>
            <a:normAutofit fontScale="92500" lnSpcReduction="20000"/>
          </a:bodyPr>
          <a:lstStyle/>
          <a:p>
            <a:pPr marL="0" indent="0">
              <a:buNone/>
            </a:pPr>
            <a:endParaRPr lang="id-ID" sz="1400" dirty="0" smtClean="0">
              <a:solidFill>
                <a:schemeClr val="bg1"/>
              </a:solidFill>
            </a:endParaRPr>
          </a:p>
          <a:p>
            <a:r>
              <a:rPr lang="id-ID" sz="2000" dirty="0" smtClean="0">
                <a:solidFill>
                  <a:schemeClr val="bg1"/>
                </a:solidFill>
              </a:rPr>
              <a:t>Potensial jeda / potensial istirahat</a:t>
            </a:r>
            <a:r>
              <a:rPr lang="id-ID" sz="2000" dirty="0" smtClean="0">
                <a:solidFill>
                  <a:schemeClr val="bg1"/>
                </a:solidFill>
                <a:sym typeface="Wingdings" pitchFamily="2" charset="2"/>
              </a:rPr>
              <a:t> adanya perbedaan  voltase pada neuron yang sedang beristirahat. Neuron yang berada di dalam membran cenderung lebih negatif potensial listriknya, artinya i0n  </a:t>
            </a:r>
            <a:r>
              <a:rPr lang="id-ID" sz="2000" dirty="0" smtClean="0">
                <a:solidFill>
                  <a:schemeClr val="bg1"/>
                </a:solidFill>
              </a:rPr>
              <a:t> </a:t>
            </a:r>
            <a:r>
              <a:rPr lang="id-ID" sz="2000" dirty="0">
                <a:solidFill>
                  <a:schemeClr val="bg1"/>
                </a:solidFill>
              </a:rPr>
              <a:t>Na </a:t>
            </a:r>
            <a:r>
              <a:rPr lang="id-ID" sz="2000" baseline="30000" dirty="0" smtClean="0">
                <a:solidFill>
                  <a:schemeClr val="bg1"/>
                </a:solidFill>
              </a:rPr>
              <a:t>+</a:t>
            </a:r>
            <a:r>
              <a:rPr lang="id-ID" sz="2000" dirty="0" smtClean="0">
                <a:solidFill>
                  <a:schemeClr val="bg1"/>
                </a:solidFill>
              </a:rPr>
              <a:t>  y</a:t>
            </a:r>
            <a:r>
              <a:rPr lang="id-ID" sz="2000" dirty="0" smtClean="0">
                <a:solidFill>
                  <a:schemeClr val="bg1"/>
                </a:solidFill>
                <a:sym typeface="Wingdings" pitchFamily="2" charset="2"/>
              </a:rPr>
              <a:t>g berada di luar sel lebih tinggi</a:t>
            </a:r>
            <a:r>
              <a:rPr lang="id-ID" sz="2000" dirty="0">
                <a:solidFill>
                  <a:schemeClr val="bg1"/>
                </a:solidFill>
                <a:sym typeface="Wingdings" pitchFamily="2" charset="2"/>
              </a:rPr>
              <a:t>.</a:t>
            </a:r>
          </a:p>
          <a:p>
            <a:endParaRPr lang="id-ID" sz="2000" dirty="0" smtClean="0">
              <a:solidFill>
                <a:schemeClr val="bg1"/>
              </a:solidFill>
            </a:endParaRPr>
          </a:p>
          <a:p>
            <a:r>
              <a:rPr lang="id-ID" sz="2000" dirty="0" smtClean="0">
                <a:solidFill>
                  <a:schemeClr val="bg1"/>
                </a:solidFill>
              </a:rPr>
              <a:t>Pada saat terjadi stimulasi pada  reseptor sensori, terjadi perubahan bentuk oleh gelombang energi dan struktur membran akhiran saraf secara berkala berubah dan akan mengakibatkan meningkatnya permeabilitas membran  dan terjadi </a:t>
            </a:r>
            <a:r>
              <a:rPr lang="id-ID" sz="2000" dirty="0">
                <a:solidFill>
                  <a:schemeClr val="bg1"/>
                </a:solidFill>
              </a:rPr>
              <a:t> p</a:t>
            </a:r>
            <a:r>
              <a:rPr lang="id-ID" sz="2000" dirty="0" smtClean="0">
                <a:solidFill>
                  <a:schemeClr val="bg1"/>
                </a:solidFill>
              </a:rPr>
              <a:t>ompa natrium kalium, dimana </a:t>
            </a:r>
            <a:r>
              <a:rPr lang="id-ID" sz="2000" dirty="0">
                <a:solidFill>
                  <a:schemeClr val="bg1"/>
                </a:solidFill>
              </a:rPr>
              <a:t>ion  Na </a:t>
            </a:r>
            <a:r>
              <a:rPr lang="id-ID" sz="2000" baseline="30000" dirty="0" smtClean="0">
                <a:solidFill>
                  <a:schemeClr val="bg1"/>
                </a:solidFill>
              </a:rPr>
              <a:t>+ </a:t>
            </a:r>
            <a:r>
              <a:rPr lang="id-ID" sz="2000" dirty="0" smtClean="0">
                <a:solidFill>
                  <a:schemeClr val="bg1"/>
                </a:solidFill>
              </a:rPr>
              <a:t>  yang bergerak ke dalam pada ujung akhir dan membuat membran depolarisasi (potensial reseptor)</a:t>
            </a:r>
            <a:r>
              <a:rPr lang="id-ID" sz="2000" dirty="0" smtClean="0">
                <a:solidFill>
                  <a:schemeClr val="bg1"/>
                </a:solidFill>
                <a:sym typeface="Wingdings" pitchFamily="2" charset="2"/>
              </a:rPr>
              <a:t> </a:t>
            </a:r>
            <a:r>
              <a:rPr lang="id-ID" sz="2000" dirty="0">
                <a:solidFill>
                  <a:schemeClr val="bg1"/>
                </a:solidFill>
                <a:sym typeface="Wingdings" pitchFamily="2" charset="2"/>
              </a:rPr>
              <a:t>pengurangan muatan negatif yang ada di dalam </a:t>
            </a:r>
            <a:r>
              <a:rPr lang="id-ID" sz="2000" dirty="0" smtClean="0">
                <a:solidFill>
                  <a:schemeClr val="bg1"/>
                </a:solidFill>
                <a:sym typeface="Wingdings" pitchFamily="2" charset="2"/>
              </a:rPr>
              <a:t>neuron.</a:t>
            </a:r>
          </a:p>
          <a:p>
            <a:pPr marL="0" indent="0">
              <a:buNone/>
            </a:pPr>
            <a:endParaRPr lang="id-ID" sz="2000" dirty="0">
              <a:solidFill>
                <a:schemeClr val="bg1"/>
              </a:solidFill>
              <a:sym typeface="Wingdings" pitchFamily="2" charset="2"/>
            </a:endParaRPr>
          </a:p>
          <a:p>
            <a:r>
              <a:rPr lang="id-ID" sz="2000" dirty="0" smtClean="0">
                <a:solidFill>
                  <a:schemeClr val="bg1"/>
                </a:solidFill>
              </a:rPr>
              <a:t>Ketika membran relaksasi konsentrasi ion Na </a:t>
            </a:r>
            <a:r>
              <a:rPr lang="id-ID" sz="2000" baseline="30000" dirty="0" smtClean="0">
                <a:solidFill>
                  <a:schemeClr val="bg1"/>
                </a:solidFill>
              </a:rPr>
              <a:t>+</a:t>
            </a:r>
            <a:r>
              <a:rPr lang="id-ID" sz="2000" dirty="0" smtClean="0">
                <a:solidFill>
                  <a:schemeClr val="bg1"/>
                </a:solidFill>
              </a:rPr>
              <a:t> lebih tinggi  diluar neuron , sedangkan konsentrasi K</a:t>
            </a:r>
            <a:r>
              <a:rPr lang="id-ID" sz="2000" baseline="30000" dirty="0">
                <a:solidFill>
                  <a:schemeClr val="bg1"/>
                </a:solidFill>
              </a:rPr>
              <a:t>+</a:t>
            </a:r>
            <a:r>
              <a:rPr lang="id-ID" sz="2000" dirty="0" smtClean="0">
                <a:solidFill>
                  <a:schemeClr val="bg1"/>
                </a:solidFill>
              </a:rPr>
              <a:t> lebih tinggi di dlm neuron. Gradien konsentrasi  mengeluarkan ion K</a:t>
            </a:r>
            <a:r>
              <a:rPr lang="id-ID" sz="2000" baseline="30000" dirty="0" smtClean="0">
                <a:solidFill>
                  <a:schemeClr val="bg1"/>
                </a:solidFill>
              </a:rPr>
              <a:t>+ </a:t>
            </a:r>
            <a:r>
              <a:rPr lang="id-ID" sz="2000" dirty="0" smtClean="0">
                <a:solidFill>
                  <a:schemeClr val="bg1"/>
                </a:solidFill>
              </a:rPr>
              <a:t> keluar neuron , gradien listrik  menarik ion K </a:t>
            </a:r>
            <a:r>
              <a:rPr lang="id-ID" sz="2000" baseline="30000" dirty="0" smtClean="0">
                <a:solidFill>
                  <a:schemeClr val="bg1"/>
                </a:solidFill>
              </a:rPr>
              <a:t>+ </a:t>
            </a:r>
            <a:r>
              <a:rPr lang="id-ID" sz="2000" dirty="0" smtClean="0">
                <a:solidFill>
                  <a:schemeClr val="bg1"/>
                </a:solidFill>
              </a:rPr>
              <a:t>ke dalam neuron. </a:t>
            </a:r>
            <a:r>
              <a:rPr lang="id-ID" sz="2000" dirty="0">
                <a:solidFill>
                  <a:schemeClr val="bg1"/>
                </a:solidFill>
              </a:rPr>
              <a:t>P</a:t>
            </a:r>
            <a:r>
              <a:rPr lang="id-ID" sz="2000" dirty="0" smtClean="0">
                <a:solidFill>
                  <a:schemeClr val="bg1"/>
                </a:solidFill>
              </a:rPr>
              <a:t>ompa natrium kalium akan menarik ion K </a:t>
            </a:r>
            <a:r>
              <a:rPr lang="id-ID" sz="2000" baseline="30000" dirty="0" smtClean="0">
                <a:solidFill>
                  <a:schemeClr val="bg1"/>
                </a:solidFill>
              </a:rPr>
              <a:t>+ </a:t>
            </a:r>
            <a:r>
              <a:rPr lang="id-ID" sz="2000" dirty="0" smtClean="0">
                <a:solidFill>
                  <a:schemeClr val="bg1"/>
                </a:solidFill>
              </a:rPr>
              <a:t>ke dalam neuron. Pada ion Na</a:t>
            </a:r>
            <a:r>
              <a:rPr lang="id-ID" sz="2000" baseline="30000" dirty="0" smtClean="0">
                <a:solidFill>
                  <a:schemeClr val="bg1"/>
                </a:solidFill>
              </a:rPr>
              <a:t>+</a:t>
            </a:r>
            <a:r>
              <a:rPr lang="id-ID" sz="2000" dirty="0" smtClean="0">
                <a:solidFill>
                  <a:schemeClr val="bg1"/>
                </a:solidFill>
              </a:rPr>
              <a:t> tidak dapat melintas, krn kanal ion Na </a:t>
            </a:r>
            <a:r>
              <a:rPr lang="id-ID" sz="2000" baseline="30000" dirty="0">
                <a:solidFill>
                  <a:schemeClr val="bg1"/>
                </a:solidFill>
              </a:rPr>
              <a:t>+</a:t>
            </a:r>
            <a:r>
              <a:rPr lang="id-ID" sz="2000" dirty="0" smtClean="0">
                <a:solidFill>
                  <a:schemeClr val="bg1"/>
                </a:solidFill>
              </a:rPr>
              <a:t> menutup, sehingga membran mengalami hiperpolarisasi </a:t>
            </a:r>
            <a:r>
              <a:rPr lang="id-ID" sz="2000" dirty="0" smtClean="0">
                <a:solidFill>
                  <a:schemeClr val="bg1"/>
                </a:solidFill>
                <a:sym typeface="Wingdings" pitchFamily="2" charset="2"/>
              </a:rPr>
              <a:t> penambahan muatan negatif melebihi normal di dalam sebuah neuron</a:t>
            </a:r>
          </a:p>
          <a:p>
            <a:pPr marL="0" indent="0">
              <a:buNone/>
            </a:pPr>
            <a:endParaRPr lang="id-ID" sz="1400" dirty="0" smtClean="0">
              <a:solidFill>
                <a:schemeClr val="bg1"/>
              </a:solidFill>
              <a:sym typeface="Wingdings" pitchFamily="2" charset="2"/>
            </a:endParaRPr>
          </a:p>
          <a:p>
            <a:pPr marL="0" indent="0">
              <a:buNone/>
            </a:pPr>
            <a:endParaRPr lang="id-ID" sz="1400" dirty="0" smtClean="0">
              <a:solidFill>
                <a:schemeClr val="bg1"/>
              </a:solidFill>
            </a:endParaRPr>
          </a:p>
          <a:p>
            <a:pPr marL="0" indent="0">
              <a:buNone/>
            </a:pPr>
            <a:endParaRPr lang="id-ID" sz="1400" dirty="0" smtClean="0">
              <a:solidFill>
                <a:schemeClr val="bg1"/>
              </a:solidFill>
            </a:endParaRPr>
          </a:p>
          <a:p>
            <a:pPr marL="0" indent="0">
              <a:buNone/>
            </a:pPr>
            <a:r>
              <a:rPr lang="id-ID" sz="1400" dirty="0" smtClean="0">
                <a:solidFill>
                  <a:schemeClr val="bg1"/>
                </a:solidFill>
              </a:rPr>
              <a:t>      </a:t>
            </a:r>
            <a:endParaRPr lang="id-ID" sz="1400" dirty="0">
              <a:solidFill>
                <a:schemeClr val="bg1"/>
              </a:solidFill>
            </a:endParaRPr>
          </a:p>
        </p:txBody>
      </p:sp>
      <p:sp>
        <p:nvSpPr>
          <p:cNvPr id="3" name="Title 2"/>
          <p:cNvSpPr>
            <a:spLocks noGrp="1"/>
          </p:cNvSpPr>
          <p:nvPr>
            <p:ph type="title"/>
          </p:nvPr>
        </p:nvSpPr>
        <p:spPr>
          <a:xfrm>
            <a:off x="990600" y="381000"/>
            <a:ext cx="7086600" cy="381000"/>
          </a:xfrm>
        </p:spPr>
        <p:txBody>
          <a:bodyPr>
            <a:normAutofit fontScale="90000"/>
          </a:bodyPr>
          <a:lstStyle/>
          <a:p>
            <a:r>
              <a:rPr lang="id-ID" dirty="0" smtClean="0">
                <a:solidFill>
                  <a:schemeClr val="bg1"/>
                </a:solidFill>
              </a:rPr>
              <a:t>MEKANISME TRANSDUKSI IMPULS SARAF</a:t>
            </a:r>
            <a:br>
              <a:rPr lang="id-ID" dirty="0" smtClean="0">
                <a:solidFill>
                  <a:schemeClr val="bg1"/>
                </a:solidFill>
              </a:rPr>
            </a:br>
            <a:r>
              <a:rPr lang="id-ID" dirty="0">
                <a:solidFill>
                  <a:schemeClr val="bg1"/>
                </a:solidFill>
              </a:rPr>
              <a:t/>
            </a:r>
            <a:br>
              <a:rPr lang="id-ID" dirty="0">
                <a:solidFill>
                  <a:schemeClr val="bg1"/>
                </a:solidFill>
              </a:rPr>
            </a:br>
            <a:endParaRPr lang="id-ID" dirty="0">
              <a:solidFill>
                <a:schemeClr val="bg1"/>
              </a:solidFill>
            </a:endParaRPr>
          </a:p>
        </p:txBody>
      </p:sp>
    </p:spTree>
    <p:extLst>
      <p:ext uri="{BB962C8B-B14F-4D97-AF65-F5344CB8AC3E}">
        <p14:creationId xmlns:p14="http://schemas.microsoft.com/office/powerpoint/2010/main" val="2014136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43000" y="762000"/>
            <a:ext cx="7086600" cy="5181600"/>
          </a:xfrm>
          <a:solidFill>
            <a:schemeClr val="tx1"/>
          </a:solidFill>
        </p:spPr>
        <p:txBody>
          <a:bodyPr>
            <a:normAutofit lnSpcReduction="10000"/>
          </a:bodyPr>
          <a:lstStyle/>
          <a:p>
            <a:r>
              <a:rPr lang="id-ID" sz="2000" dirty="0">
                <a:solidFill>
                  <a:schemeClr val="bg1"/>
                </a:solidFill>
                <a:sym typeface="Wingdings" pitchFamily="2" charset="2"/>
              </a:rPr>
              <a:t>Potensial aksi  depolarisasi yang melewati ambang batas, terjadi ledakan aliran ion natrium yang memasuki sel membran. Ion natrium mudah masuk karena kanal-kanal ion natrium terbuka</a:t>
            </a:r>
            <a:r>
              <a:rPr lang="id-ID" sz="2000" dirty="0" smtClean="0">
                <a:solidFill>
                  <a:schemeClr val="bg1"/>
                </a:solidFill>
                <a:sym typeface="Wingdings" pitchFamily="2" charset="2"/>
              </a:rPr>
              <a:t>. Potensial aksi mengikuti  </a:t>
            </a:r>
            <a:r>
              <a:rPr lang="id-ID" sz="2000" b="1" dirty="0">
                <a:solidFill>
                  <a:schemeClr val="bg1"/>
                </a:solidFill>
                <a:sym typeface="Wingdings" pitchFamily="2" charset="2"/>
              </a:rPr>
              <a:t>All or none law </a:t>
            </a:r>
            <a:r>
              <a:rPr lang="id-ID" sz="2000" dirty="0">
                <a:solidFill>
                  <a:schemeClr val="bg1"/>
                </a:solidFill>
                <a:sym typeface="Wingdings" pitchFamily="2" charset="2"/>
              </a:rPr>
              <a:t>(Hukum tuntas atau batal) : “Intensitas dan kecepatan potensial aksi tidak tergantung pada intensitas stimulus yang memulainya”. Artinya setiap depolarisasi yang melebihi ambang batas eksitasi pada suatu akson akan  menghasilkan potensial aksi yang relatif sama.</a:t>
            </a:r>
          </a:p>
          <a:p>
            <a:r>
              <a:rPr lang="id-ID" sz="2000" dirty="0" smtClean="0">
                <a:solidFill>
                  <a:schemeClr val="bg1"/>
                </a:solidFill>
                <a:sym typeface="Wingdings" pitchFamily="2" charset="2"/>
              </a:rPr>
              <a:t>Segera setelah terjadi potensial aksi neuron akan memasuki periode refraktori.</a:t>
            </a:r>
            <a:r>
              <a:rPr lang="id-ID" sz="2000" dirty="0">
                <a:solidFill>
                  <a:schemeClr val="bg1"/>
                </a:solidFill>
              </a:rPr>
              <a:t> Periode refraktori </a:t>
            </a:r>
            <a:r>
              <a:rPr lang="id-ID" sz="2000" dirty="0">
                <a:solidFill>
                  <a:schemeClr val="bg1"/>
                </a:solidFill>
                <a:sym typeface="Wingdings" pitchFamily="2" charset="2"/>
              </a:rPr>
              <a:t> neuron tidak menghasilkan potensial aksi</a:t>
            </a:r>
          </a:p>
          <a:p>
            <a:r>
              <a:rPr lang="id-ID" sz="2000" dirty="0">
                <a:solidFill>
                  <a:schemeClr val="bg1"/>
                </a:solidFill>
                <a:sym typeface="Wingdings" pitchFamily="2" charset="2"/>
              </a:rPr>
              <a:t>Peride refraktori absolut : kanal-kanal  ion natrium tertutup, sehingga berapapun  stimulus yang diberikan tidak akan menghasilkan potensial aksi baru</a:t>
            </a:r>
          </a:p>
          <a:p>
            <a:r>
              <a:rPr lang="id-ID" sz="2000" dirty="0">
                <a:solidFill>
                  <a:schemeClr val="bg1"/>
                </a:solidFill>
                <a:sym typeface="Wingdings" pitchFamily="2" charset="2"/>
              </a:rPr>
              <a:t>Periode refraktori relatif :</a:t>
            </a:r>
            <a:r>
              <a:rPr lang="id-ID" sz="2000" dirty="0">
                <a:solidFill>
                  <a:schemeClr val="bg1"/>
                </a:solidFill>
              </a:rPr>
              <a:t> dibutuhkan stimulus yang lebih besar dari normal untuk dapat menghasilkan potensial aksi.</a:t>
            </a:r>
          </a:p>
          <a:p>
            <a:endParaRPr lang="id-ID" sz="2000" dirty="0" smtClean="0">
              <a:sym typeface="Wingdings" pitchFamily="2" charset="2"/>
            </a:endParaRPr>
          </a:p>
          <a:p>
            <a:endParaRPr lang="id-ID" sz="2000" dirty="0" smtClean="0">
              <a:sym typeface="Wingdings" pitchFamily="2" charset="2"/>
            </a:endParaRPr>
          </a:p>
          <a:p>
            <a:endParaRPr lang="id-ID" sz="2000" dirty="0">
              <a:sym typeface="Wingdings" pitchFamily="2" charset="2"/>
            </a:endParaRPr>
          </a:p>
          <a:p>
            <a:endParaRPr lang="id-ID" dirty="0"/>
          </a:p>
        </p:txBody>
      </p:sp>
    </p:spTree>
    <p:extLst>
      <p:ext uri="{BB962C8B-B14F-4D97-AF65-F5344CB8AC3E}">
        <p14:creationId xmlns:p14="http://schemas.microsoft.com/office/powerpoint/2010/main" val="248057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838200"/>
            <a:ext cx="7391400" cy="4593336"/>
          </a:xfrm>
          <a:solidFill>
            <a:schemeClr val="tx1"/>
          </a:solidFill>
        </p:spPr>
        <p:txBody>
          <a:bodyPr>
            <a:normAutofit/>
          </a:bodyPr>
          <a:lstStyle/>
          <a:p>
            <a:r>
              <a:rPr lang="id-ID" dirty="0" smtClean="0">
                <a:solidFill>
                  <a:schemeClr val="bg1"/>
                </a:solidFill>
              </a:rPr>
              <a:t>Pada neuron motor potensial aksi berawal dari axon hillock (bukit akson), tiap titik pd membran menghasilkan potensial aksi yg sama seperti pada awalnya potensial aksi tersebut dihasilkan. Selama potensial aksi berlangsung ion n</a:t>
            </a:r>
            <a:r>
              <a:rPr lang="en-US" dirty="0" smtClean="0">
                <a:solidFill>
                  <a:schemeClr val="bg1"/>
                </a:solidFill>
              </a:rPr>
              <a:t>a</a:t>
            </a:r>
            <a:r>
              <a:rPr lang="id-ID" dirty="0" smtClean="0">
                <a:solidFill>
                  <a:schemeClr val="bg1"/>
                </a:solidFill>
              </a:rPr>
              <a:t>trium masuk ke dalam satu titik pd akson, shg lokasi ini memiliki muatan yg lebih positif dibanding lokasi lain pd akson tersebut. Lalu ion-ion positif akan mengalir disepjg akson melintasi membran spt gelombang</a:t>
            </a:r>
            <a:endParaRPr lang="id-ID" dirty="0">
              <a:solidFill>
                <a:schemeClr val="bg1"/>
              </a:solidFill>
            </a:endParaRPr>
          </a:p>
          <a:p>
            <a:r>
              <a:rPr lang="id-ID" dirty="0" smtClean="0">
                <a:solidFill>
                  <a:schemeClr val="bg1"/>
                </a:solidFill>
              </a:rPr>
              <a:t>Pada </a:t>
            </a:r>
            <a:r>
              <a:rPr lang="id-ID" dirty="0">
                <a:solidFill>
                  <a:schemeClr val="bg1"/>
                </a:solidFill>
              </a:rPr>
              <a:t>akson bermielin, potensial aksi hanya dihasilkan pada nodus yang memisahkan segmen-segmen selubung mielin. Akson bermielin </a:t>
            </a:r>
            <a:r>
              <a:rPr lang="id-ID" dirty="0" smtClean="0">
                <a:solidFill>
                  <a:schemeClr val="bg1"/>
                </a:solidFill>
              </a:rPr>
              <a:t>(diameter besar) menstransmisi </a:t>
            </a:r>
            <a:r>
              <a:rPr lang="id-ID" dirty="0">
                <a:solidFill>
                  <a:schemeClr val="bg1"/>
                </a:solidFill>
              </a:rPr>
              <a:t>impuls lebih cepat dari pada yang tidak </a:t>
            </a:r>
            <a:r>
              <a:rPr lang="id-ID" dirty="0" smtClean="0">
                <a:solidFill>
                  <a:schemeClr val="bg1"/>
                </a:solidFill>
              </a:rPr>
              <a:t>bermielin (dimeter kecil)</a:t>
            </a:r>
            <a:endParaRPr lang="id-ID" dirty="0">
              <a:solidFill>
                <a:schemeClr val="bg1"/>
              </a:solidFill>
            </a:endParaRPr>
          </a:p>
          <a:p>
            <a:r>
              <a:rPr lang="id-ID" dirty="0">
                <a:solidFill>
                  <a:schemeClr val="bg1"/>
                </a:solidFill>
              </a:rPr>
              <a:t>Neuron lokal (berakson pendek) bertukar informasi hanya dengan neuron lain yang ada di dekatnya dan kemudian menghasilkan potensial </a:t>
            </a:r>
            <a:r>
              <a:rPr lang="id-ID" dirty="0" smtClean="0">
                <a:solidFill>
                  <a:schemeClr val="bg1"/>
                </a:solidFill>
              </a:rPr>
              <a:t>berperingkat, </a:t>
            </a:r>
            <a:r>
              <a:rPr lang="id-ID" dirty="0">
                <a:solidFill>
                  <a:schemeClr val="bg1"/>
                </a:solidFill>
              </a:rPr>
              <a:t>yaitu  potensial membran yang nilainya beragam dan tidak mengikuti hukum all or none. Neuron lokal tidak menghasilkan potensial aksi</a:t>
            </a:r>
          </a:p>
          <a:p>
            <a:endParaRPr lang="id-ID" dirty="0"/>
          </a:p>
        </p:txBody>
      </p:sp>
      <p:sp>
        <p:nvSpPr>
          <p:cNvPr id="3" name="Title 2"/>
          <p:cNvSpPr>
            <a:spLocks noGrp="1"/>
          </p:cNvSpPr>
          <p:nvPr>
            <p:ph type="title"/>
          </p:nvPr>
        </p:nvSpPr>
        <p:spPr>
          <a:xfrm>
            <a:off x="1069848" y="381000"/>
            <a:ext cx="7388352" cy="304800"/>
          </a:xfrm>
        </p:spPr>
        <p:txBody>
          <a:bodyPr>
            <a:normAutofit fontScale="90000"/>
          </a:bodyPr>
          <a:lstStyle/>
          <a:p>
            <a:r>
              <a:rPr lang="id-ID" dirty="0" smtClean="0">
                <a:solidFill>
                  <a:schemeClr val="bg1"/>
                </a:solidFill>
              </a:rPr>
              <a:t>TRANSMISI IMPULS SARAF</a:t>
            </a:r>
            <a:endParaRPr lang="id-ID" dirty="0">
              <a:solidFill>
                <a:schemeClr val="bg1"/>
              </a:solidFill>
            </a:endParaRPr>
          </a:p>
        </p:txBody>
      </p:sp>
    </p:spTree>
    <p:extLst>
      <p:ext uri="{BB962C8B-B14F-4D97-AF65-F5344CB8AC3E}">
        <p14:creationId xmlns:p14="http://schemas.microsoft.com/office/powerpoint/2010/main" val="1166300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yersPEL1e_fig_02_01"/>
          <p:cNvPicPr>
            <a:picLocks noChangeAspect="1" noChangeArrowheads="1"/>
          </p:cNvPicPr>
          <p:nvPr/>
        </p:nvPicPr>
        <p:blipFill>
          <a:blip r:embed="rId2"/>
          <a:srcRect/>
          <a:stretch>
            <a:fillRect/>
          </a:stretch>
        </p:blipFill>
        <p:spPr>
          <a:xfrm>
            <a:off x="990600" y="1295400"/>
            <a:ext cx="7086600" cy="4648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381000"/>
            <a:ext cx="7162800" cy="6172200"/>
          </a:xfrm>
          <a:solidFill>
            <a:schemeClr val="tx1"/>
          </a:solidFill>
        </p:spPr>
        <p:txBody>
          <a:bodyPr/>
          <a:lstStyle/>
          <a:p>
            <a:r>
              <a:rPr lang="id-ID" dirty="0" smtClean="0">
                <a:solidFill>
                  <a:schemeClr val="bg1"/>
                </a:solidFill>
              </a:rPr>
              <a:t>ADAPTASI RESEPTOR</a:t>
            </a:r>
          </a:p>
          <a:p>
            <a:r>
              <a:rPr lang="id-ID" dirty="0" smtClean="0">
                <a:solidFill>
                  <a:schemeClr val="bg1"/>
                </a:solidFill>
                <a:sym typeface="Wingdings" pitchFamily="2" charset="2"/>
              </a:rPr>
              <a:t> fenomena reseptor sensorik menurunkan atau menghentikan  produksi stimulus, walaupun stimulus masih ada</a:t>
            </a:r>
            <a:endParaRPr lang="id-ID" dirty="0" smtClean="0">
              <a:solidFill>
                <a:schemeClr val="bg1"/>
              </a:solidFill>
            </a:endParaRPr>
          </a:p>
          <a:p>
            <a:r>
              <a:rPr lang="id-ID" dirty="0" smtClean="0">
                <a:solidFill>
                  <a:schemeClr val="bg1"/>
                </a:solidFill>
              </a:rPr>
              <a:t>1. Rapidly adapting (adaptasi cepat)</a:t>
            </a:r>
          </a:p>
          <a:p>
            <a:r>
              <a:rPr lang="id-ID" dirty="0" smtClean="0">
                <a:solidFill>
                  <a:schemeClr val="bg1"/>
                </a:solidFill>
              </a:rPr>
              <a:t>Contoh : rabaan halus dan tekanan (berpakaian dll)</a:t>
            </a:r>
          </a:p>
          <a:p>
            <a:r>
              <a:rPr lang="id-ID" dirty="0" smtClean="0">
                <a:solidFill>
                  <a:schemeClr val="bg1"/>
                </a:solidFill>
              </a:rPr>
              <a:t>2.  Adaptasi lambat</a:t>
            </a:r>
          </a:p>
          <a:p>
            <a:r>
              <a:rPr lang="id-ID" dirty="0" smtClean="0">
                <a:solidFill>
                  <a:schemeClr val="bg1"/>
                </a:solidFill>
              </a:rPr>
              <a:t>Contoh : nociceptor kulit dan sendi (‘nyeri’)</a:t>
            </a:r>
          </a:p>
          <a:p>
            <a:r>
              <a:rPr lang="id-ID" dirty="0" smtClean="0">
                <a:solidFill>
                  <a:schemeClr val="bg1"/>
                </a:solidFill>
              </a:rPr>
              <a:t>UNIT SENSORI SOMATIK (aferen)</a:t>
            </a:r>
          </a:p>
          <a:p>
            <a:r>
              <a:rPr lang="id-ID" dirty="0" smtClean="0">
                <a:solidFill>
                  <a:schemeClr val="bg1"/>
                </a:solidFill>
                <a:sym typeface="Wingdings" pitchFamily="2" charset="2"/>
              </a:rPr>
              <a:t> reseptor sensori, ujung yang bercabang, akson, badan sel dan terminal sentral sinap</a:t>
            </a:r>
          </a:p>
          <a:p>
            <a:r>
              <a:rPr lang="id-ID" dirty="0" smtClean="0">
                <a:solidFill>
                  <a:schemeClr val="bg1"/>
                </a:solidFill>
                <a:sym typeface="Wingdings" pitchFamily="2" charset="2"/>
              </a:rPr>
              <a:t>MEDAN RESEPTIF</a:t>
            </a:r>
          </a:p>
          <a:p>
            <a:r>
              <a:rPr lang="id-ID" dirty="0" smtClean="0">
                <a:solidFill>
                  <a:schemeClr val="bg1"/>
                </a:solidFill>
                <a:sym typeface="Wingdings" pitchFamily="2" charset="2"/>
              </a:rPr>
              <a:t> area kulit/ bagian lain yang diurus unit sensori</a:t>
            </a:r>
          </a:p>
          <a:p>
            <a:r>
              <a:rPr lang="id-ID" dirty="0" smtClean="0">
                <a:solidFill>
                  <a:schemeClr val="bg1"/>
                </a:solidFill>
                <a:sym typeface="Wingdings" pitchFamily="2" charset="2"/>
              </a:rPr>
              <a:t>Medan reseptif dr unit sensori berbentuk lingkaran. Bila saling berdekatan akan saling tumpang tindih medan reseptifnya, sehingga masukan sensori sulit dibedakan asalnya/ diterjemahkan sbg satu rangsang. </a:t>
            </a:r>
            <a:endParaRPr lang="id-ID" dirty="0" smtClean="0">
              <a:solidFill>
                <a:schemeClr val="bg1"/>
              </a:solidFill>
            </a:endParaRPr>
          </a:p>
          <a:p>
            <a:endParaRPr lang="id-ID" dirty="0">
              <a:solidFill>
                <a:schemeClr val="bg1"/>
              </a:solidFill>
            </a:endParaRPr>
          </a:p>
        </p:txBody>
      </p:sp>
    </p:spTree>
    <p:extLst>
      <p:ext uri="{BB962C8B-B14F-4D97-AF65-F5344CB8AC3E}">
        <p14:creationId xmlns:p14="http://schemas.microsoft.com/office/powerpoint/2010/main" val="2498998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457200"/>
            <a:ext cx="7239000" cy="5486400"/>
          </a:xfrm>
          <a:solidFill>
            <a:schemeClr val="tx1"/>
          </a:solidFill>
        </p:spPr>
        <p:txBody>
          <a:bodyPr>
            <a:normAutofit fontScale="92500"/>
          </a:bodyPr>
          <a:lstStyle/>
          <a:p>
            <a:r>
              <a:rPr lang="id-ID" dirty="0" smtClean="0">
                <a:solidFill>
                  <a:schemeClr val="bg1"/>
                </a:solidFill>
              </a:rPr>
              <a:t>SENSITIFITAS TAKTIL DAN DISKRIMINASI </a:t>
            </a:r>
          </a:p>
          <a:p>
            <a:r>
              <a:rPr lang="id-ID" dirty="0" smtClean="0">
                <a:solidFill>
                  <a:schemeClr val="bg1"/>
                </a:solidFill>
              </a:rPr>
              <a:t>Sensitifitas taktil kulit sebanding dg jumlah unit sensori yg diinervasinya dan derajat tumpang tindih medan reseptif unit sensori tersebut.</a:t>
            </a:r>
          </a:p>
          <a:p>
            <a:r>
              <a:rPr lang="id-ID" dirty="0" smtClean="0">
                <a:solidFill>
                  <a:schemeClr val="bg1"/>
                </a:solidFill>
              </a:rPr>
              <a:t>Kepekaan berbanding terbalik dengan besarnya medan resptif.</a:t>
            </a:r>
          </a:p>
          <a:p>
            <a:r>
              <a:rPr lang="id-ID" dirty="0" smtClean="0">
                <a:solidFill>
                  <a:schemeClr val="bg1"/>
                </a:solidFill>
              </a:rPr>
              <a:t>Diskriminasi spasial</a:t>
            </a:r>
          </a:p>
          <a:p>
            <a:pPr marL="0" indent="0">
              <a:buNone/>
            </a:pPr>
            <a:r>
              <a:rPr lang="id-ID" dirty="0" smtClean="0">
                <a:solidFill>
                  <a:schemeClr val="bg1"/>
                </a:solidFill>
                <a:sym typeface="Wingdings" pitchFamily="2" charset="2"/>
              </a:rPr>
              <a:t>       kemampuan membedakan lokasi/ titik asal rangsang</a:t>
            </a:r>
            <a:endParaRPr lang="id-ID" dirty="0" smtClean="0">
              <a:solidFill>
                <a:schemeClr val="bg1"/>
              </a:solidFill>
            </a:endParaRP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Uji pembeda dua titik. Lidah, bibir dan ujung jari mempunyai kemampuan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pembeda yg tinggi (1-3 mm). Punggung tangan, punggung, tungkai (50-100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mm)</a:t>
            </a:r>
          </a:p>
          <a:p>
            <a:r>
              <a:rPr lang="id-ID" dirty="0" smtClean="0">
                <a:solidFill>
                  <a:schemeClr val="bg1"/>
                </a:solidFill>
                <a:sym typeface="Wingdings" pitchFamily="2" charset="2"/>
              </a:rPr>
              <a:t>Diskriminasi intensitas</a:t>
            </a:r>
          </a:p>
          <a:p>
            <a:pPr marL="0" indent="0">
              <a:buNone/>
            </a:pPr>
            <a:r>
              <a:rPr lang="id-ID" dirty="0" smtClean="0">
                <a:solidFill>
                  <a:schemeClr val="bg1"/>
                </a:solidFill>
                <a:sym typeface="Wingdings" pitchFamily="2" charset="2"/>
              </a:rPr>
              <a:t>       kemampuan menilai kekuatan stimulus.</a:t>
            </a:r>
          </a:p>
          <a:p>
            <a:pPr marL="0" indent="0">
              <a:buNone/>
            </a:pPr>
            <a:r>
              <a:rPr lang="id-ID" dirty="0" smtClean="0">
                <a:solidFill>
                  <a:schemeClr val="bg1"/>
                </a:solidFill>
                <a:sym typeface="Wingdings" pitchFamily="2" charset="2"/>
              </a:rPr>
              <a:t>      Menekan benda ke permukaan kulit, tekanan akan terasa bila mencapai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ambang taktil atau melampaui.</a:t>
            </a:r>
          </a:p>
          <a:p>
            <a:r>
              <a:rPr lang="id-ID" dirty="0" smtClean="0">
                <a:solidFill>
                  <a:schemeClr val="bg1"/>
                </a:solidFill>
                <a:sym typeface="Wingdings" pitchFamily="2" charset="2"/>
              </a:rPr>
              <a:t>Inhibisi lateral</a:t>
            </a:r>
          </a:p>
          <a:p>
            <a:pPr marL="0" indent="0">
              <a:buNone/>
            </a:pPr>
            <a:r>
              <a:rPr lang="id-ID" dirty="0" smtClean="0">
                <a:solidFill>
                  <a:schemeClr val="bg1"/>
                </a:solidFill>
                <a:sym typeface="Wingdings" pitchFamily="2" charset="2"/>
              </a:rPr>
              <a:t>       fenomena utk menguatkan perbedaan dan mempertajam kontras.</a:t>
            </a:r>
          </a:p>
          <a:p>
            <a:pPr marL="0" indent="0">
              <a:buNone/>
            </a:pPr>
            <a:r>
              <a:rPr lang="id-ID" dirty="0" smtClean="0">
                <a:solidFill>
                  <a:schemeClr val="bg1"/>
                </a:solidFill>
                <a:sym typeface="Wingdings" pitchFamily="2" charset="2"/>
              </a:rPr>
              <a:t>      Bila unit sensori yg medan reseptifnya bertumpang tindih, US yg lebih tinggi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akan  menginhibisi sinyal tetangganya yg kurang aktif</a:t>
            </a:r>
            <a:endParaRPr lang="id-ID" dirty="0">
              <a:solidFill>
                <a:schemeClr val="bg1"/>
              </a:solidFill>
            </a:endParaRPr>
          </a:p>
        </p:txBody>
      </p:sp>
    </p:spTree>
    <p:extLst>
      <p:ext uri="{BB962C8B-B14F-4D97-AF65-F5344CB8AC3E}">
        <p14:creationId xmlns:p14="http://schemas.microsoft.com/office/powerpoint/2010/main" val="1556955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95000"/>
                  </a:schemeClr>
                </a:solidFill>
              </a:rPr>
              <a:t>SINAPSIS</a:t>
            </a:r>
            <a:endParaRPr lang="en-US" dirty="0">
              <a:solidFill>
                <a:schemeClr val="tx1">
                  <a:lumMod val="95000"/>
                </a:schemeClr>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200400" y="762000"/>
            <a:ext cx="2971800" cy="502920"/>
          </a:xfrm>
        </p:spPr>
        <p:txBody>
          <a:bodyPr>
            <a:normAutofit/>
          </a:bodyPr>
          <a:lstStyle/>
          <a:p>
            <a:pPr eaLnBrk="1" hangingPunct="1"/>
            <a:r>
              <a:rPr lang="en-US" altLang="en-US" dirty="0" err="1" smtClean="0">
                <a:solidFill>
                  <a:schemeClr val="bg1"/>
                </a:solidFill>
                <a:latin typeface="Palatino Linotype" pitchFamily="18" charset="0"/>
              </a:rPr>
              <a:t>S</a:t>
            </a:r>
            <a:r>
              <a:rPr lang="en-US" dirty="0" err="1" smtClean="0">
                <a:solidFill>
                  <a:schemeClr val="bg1"/>
                </a:solidFill>
                <a:latin typeface="Palatino Linotype" pitchFamily="18" charset="0"/>
              </a:rPr>
              <a:t>i</a:t>
            </a:r>
            <a:r>
              <a:rPr lang="en-US" altLang="en-US" dirty="0" err="1" smtClean="0">
                <a:solidFill>
                  <a:schemeClr val="bg1"/>
                </a:solidFill>
                <a:latin typeface="Palatino Linotype" pitchFamily="18" charset="0"/>
              </a:rPr>
              <a:t>napsis</a:t>
            </a:r>
            <a:r>
              <a:rPr lang="en-US" altLang="en-US" dirty="0" smtClean="0">
                <a:solidFill>
                  <a:schemeClr val="bg1"/>
                </a:solidFill>
                <a:latin typeface="Palatino Linotype" pitchFamily="18" charset="0"/>
              </a:rPr>
              <a:t> </a:t>
            </a:r>
          </a:p>
        </p:txBody>
      </p:sp>
      <p:sp>
        <p:nvSpPr>
          <p:cNvPr id="11267" name="Rectangle 3"/>
          <p:cNvSpPr>
            <a:spLocks noGrp="1" noChangeArrowheads="1"/>
          </p:cNvSpPr>
          <p:nvPr>
            <p:ph type="body" sz="half" idx="4294967295"/>
          </p:nvPr>
        </p:nvSpPr>
        <p:spPr>
          <a:xfrm>
            <a:off x="685800" y="1447800"/>
            <a:ext cx="7848600" cy="1752600"/>
          </a:xfrm>
        </p:spPr>
        <p:txBody>
          <a:bodyPr/>
          <a:lstStyle/>
          <a:p>
            <a:pPr marL="0" indent="0" algn="ctr" eaLnBrk="1" hangingPunct="1">
              <a:buFont typeface="Wingdings" pitchFamily="2" charset="2"/>
              <a:buNone/>
            </a:pPr>
            <a:r>
              <a:rPr lang="en-US" altLang="en-US" sz="2400" dirty="0" smtClean="0">
                <a:solidFill>
                  <a:srgbClr val="0000FF"/>
                </a:solidFill>
                <a:latin typeface="Palatino Linotype" pitchFamily="18" charset="0"/>
              </a:rPr>
              <a:t>Synapse [SIN-</a:t>
            </a:r>
            <a:r>
              <a:rPr lang="en-US" altLang="en-US" sz="2400" dirty="0" err="1" smtClean="0">
                <a:solidFill>
                  <a:srgbClr val="0000FF"/>
                </a:solidFill>
                <a:latin typeface="Palatino Linotype" pitchFamily="18" charset="0"/>
              </a:rPr>
              <a:t>aps</a:t>
            </a:r>
            <a:r>
              <a:rPr lang="en-US" altLang="en-US" sz="2400" dirty="0" smtClean="0">
                <a:solidFill>
                  <a:srgbClr val="0000FF"/>
                </a:solidFill>
                <a:latin typeface="Palatino Linotype" pitchFamily="18" charset="0"/>
              </a:rPr>
              <a:t>]</a:t>
            </a:r>
            <a:r>
              <a:rPr lang="en-US" altLang="en-US" sz="2400" dirty="0" smtClean="0">
                <a:solidFill>
                  <a:srgbClr val="6600CC"/>
                </a:solidFill>
                <a:latin typeface="Palatino Linotype" pitchFamily="18" charset="0"/>
              </a:rPr>
              <a:t> </a:t>
            </a:r>
            <a:r>
              <a:rPr lang="en-US" sz="2400" dirty="0" err="1" smtClean="0">
                <a:solidFill>
                  <a:schemeClr val="bg1"/>
                </a:solidFill>
                <a:latin typeface="Palatino Linotype" pitchFamily="18" charset="0"/>
              </a:rPr>
              <a:t>sebuah</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pertemuan</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antara</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ujung</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akson</a:t>
            </a:r>
            <a:r>
              <a:rPr lang="en-US" sz="2400" dirty="0" smtClean="0">
                <a:solidFill>
                  <a:schemeClr val="bg1"/>
                </a:solidFill>
                <a:latin typeface="Palatino Linotype" pitchFamily="18" charset="0"/>
              </a:rPr>
              <a:t> neuron </a:t>
            </a:r>
            <a:r>
              <a:rPr lang="en-US" sz="2400" dirty="0" err="1" smtClean="0">
                <a:solidFill>
                  <a:schemeClr val="bg1"/>
                </a:solidFill>
                <a:latin typeface="Palatino Linotype" pitchFamily="18" charset="0"/>
              </a:rPr>
              <a:t>pengirim</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dengan</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dendrit</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atau</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badan</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sel</a:t>
            </a:r>
            <a:r>
              <a:rPr lang="en-US" sz="2400" dirty="0" smtClean="0">
                <a:solidFill>
                  <a:schemeClr val="bg1"/>
                </a:solidFill>
                <a:latin typeface="Palatino Linotype" pitchFamily="18" charset="0"/>
              </a:rPr>
              <a:t> neuron </a:t>
            </a:r>
            <a:r>
              <a:rPr lang="en-US" sz="2400" dirty="0" err="1" smtClean="0">
                <a:solidFill>
                  <a:schemeClr val="bg1"/>
                </a:solidFill>
                <a:latin typeface="Palatino Linotype" pitchFamily="18" charset="0"/>
              </a:rPr>
              <a:t>penerima</a:t>
            </a:r>
            <a:r>
              <a:rPr lang="en-US" alt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Ruang</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sempit</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antara</a:t>
            </a:r>
            <a:r>
              <a:rPr lang="en-US" sz="2400" dirty="0" smtClean="0">
                <a:solidFill>
                  <a:schemeClr val="bg1"/>
                </a:solidFill>
                <a:latin typeface="Palatino Linotype" pitchFamily="18" charset="0"/>
              </a:rPr>
              <a:t> neuron </a:t>
            </a:r>
            <a:r>
              <a:rPr lang="en-US" sz="2400" dirty="0" err="1" smtClean="0">
                <a:solidFill>
                  <a:schemeClr val="bg1"/>
                </a:solidFill>
                <a:latin typeface="Palatino Linotype" pitchFamily="18" charset="0"/>
              </a:rPr>
              <a:t>pengirim</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dan</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penerima</a:t>
            </a:r>
            <a:r>
              <a:rPr 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disebut</a:t>
            </a:r>
            <a:r>
              <a:rPr lang="en-US" sz="2400" dirty="0" smtClean="0">
                <a:solidFill>
                  <a:schemeClr val="bg1"/>
                </a:solidFill>
                <a:latin typeface="Palatino Linotype" pitchFamily="18" charset="0"/>
              </a:rPr>
              <a:t> </a:t>
            </a:r>
            <a:r>
              <a:rPr lang="en-US" altLang="en-US" sz="2400" dirty="0" smtClean="0">
                <a:solidFill>
                  <a:schemeClr val="bg1"/>
                </a:solidFill>
                <a:latin typeface="Palatino Linotype" pitchFamily="18" charset="0"/>
              </a:rPr>
              <a:t> </a:t>
            </a:r>
            <a:r>
              <a:rPr lang="en-US" altLang="en-US" sz="2400" i="1" dirty="0" smtClean="0">
                <a:solidFill>
                  <a:schemeClr val="bg1"/>
                </a:solidFill>
                <a:latin typeface="Palatino Linotype" pitchFamily="18" charset="0"/>
              </a:rPr>
              <a:t>synaptic gap</a:t>
            </a:r>
            <a:r>
              <a:rPr lang="en-US" altLang="en-US" sz="2400" dirty="0" smtClean="0">
                <a:solidFill>
                  <a:schemeClr val="bg1"/>
                </a:solidFill>
                <a:latin typeface="Palatino Linotype" pitchFamily="18" charset="0"/>
              </a:rPr>
              <a:t> </a:t>
            </a:r>
            <a:r>
              <a:rPr lang="en-US" sz="2400" dirty="0" err="1" smtClean="0">
                <a:solidFill>
                  <a:schemeClr val="bg1"/>
                </a:solidFill>
                <a:latin typeface="Palatino Linotype" pitchFamily="18" charset="0"/>
              </a:rPr>
              <a:t>atau</a:t>
            </a:r>
            <a:r>
              <a:rPr lang="en-US" altLang="en-US" sz="2400" dirty="0" smtClean="0">
                <a:solidFill>
                  <a:schemeClr val="bg1"/>
                </a:solidFill>
                <a:latin typeface="Palatino Linotype" pitchFamily="18" charset="0"/>
              </a:rPr>
              <a:t> </a:t>
            </a:r>
            <a:r>
              <a:rPr lang="en-US" altLang="en-US" sz="2400" i="1" dirty="0" smtClean="0">
                <a:solidFill>
                  <a:schemeClr val="bg1"/>
                </a:solidFill>
                <a:latin typeface="Palatino Linotype" pitchFamily="18" charset="0"/>
              </a:rPr>
              <a:t>cleft.</a:t>
            </a:r>
            <a:endParaRPr lang="en-US" altLang="en-US" sz="2400" dirty="0" smtClean="0">
              <a:solidFill>
                <a:schemeClr val="bg1"/>
              </a:solidFill>
              <a:latin typeface="Palatino Linotype" pitchFamily="18" charset="0"/>
            </a:endParaRPr>
          </a:p>
        </p:txBody>
      </p:sp>
      <p:pic>
        <p:nvPicPr>
          <p:cNvPr id="11268" name="Picture 4" descr="figure-03-03-1"/>
          <p:cNvPicPr>
            <a:picLocks noGrp="1" noChangeAspect="1" noChangeArrowheads="1"/>
          </p:cNvPicPr>
          <p:nvPr>
            <p:ph sz="quarter" idx="4294967295"/>
          </p:nvPr>
        </p:nvPicPr>
        <p:blipFill>
          <a:blip r:embed="rId2"/>
          <a:srcRect/>
          <a:stretch>
            <a:fillRect/>
          </a:stretch>
        </p:blipFill>
        <p:spPr>
          <a:xfrm>
            <a:off x="381000" y="3581400"/>
            <a:ext cx="4572000" cy="2514600"/>
          </a:xfrm>
          <a:noFill/>
        </p:spPr>
      </p:pic>
      <p:pic>
        <p:nvPicPr>
          <p:cNvPr id="11269" name="Picture 5" descr="figure-03-05-1"/>
          <p:cNvPicPr>
            <a:picLocks noGrp="1" noChangeAspect="1" noChangeArrowheads="1"/>
          </p:cNvPicPr>
          <p:nvPr>
            <p:ph sz="quarter" idx="4294967295"/>
          </p:nvPr>
        </p:nvPicPr>
        <p:blipFill>
          <a:blip r:embed="rId3"/>
          <a:srcRect/>
          <a:stretch>
            <a:fillRect/>
          </a:stretch>
        </p:blipFill>
        <p:spPr>
          <a:xfrm>
            <a:off x="5105400" y="3581400"/>
            <a:ext cx="3429000" cy="2679700"/>
          </a:xfr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066800" y="1066800"/>
            <a:ext cx="7467600" cy="5334000"/>
          </a:xfrm>
          <a:prstGeom prst="rect">
            <a:avLst/>
          </a:prstGeom>
          <a:solidFill>
            <a:schemeClr val="tx1"/>
          </a:solidFill>
          <a:effectLst>
            <a:outerShdw blurRad="50800" dist="38100" dir="10800000" algn="r" rotWithShape="0">
              <a:prstClr val="black">
                <a:alpha val="40000"/>
              </a:prstClr>
            </a:outerShdw>
          </a:effectLst>
        </p:spPr>
        <p:txBody>
          <a:bodyPr>
            <a:normAutofit fontScale="92500" lnSpcReduction="10000"/>
          </a:bodyPr>
          <a:lstStyle/>
          <a:p>
            <a:r>
              <a:rPr lang="id-ID" sz="1900" dirty="0" smtClean="0">
                <a:solidFill>
                  <a:schemeClr val="bg1"/>
                </a:solidFill>
              </a:rPr>
              <a:t>Sinaps </a:t>
            </a:r>
            <a:r>
              <a:rPr lang="id-ID" sz="1900" dirty="0" smtClean="0">
                <a:solidFill>
                  <a:schemeClr val="bg1"/>
                </a:solidFill>
                <a:sym typeface="Wingdings" pitchFamily="2" charset="2"/>
              </a:rPr>
              <a:t> titik komunikasi antar neuron. Sinap bertanggung jawab terhadap fungsi integratif SSP.</a:t>
            </a:r>
          </a:p>
          <a:p>
            <a:r>
              <a:rPr lang="id-ID" sz="1900" dirty="0" smtClean="0">
                <a:solidFill>
                  <a:schemeClr val="bg1"/>
                </a:solidFill>
                <a:sym typeface="Wingdings" pitchFamily="2" charset="2"/>
              </a:rPr>
              <a:t>Penelitian Sherrington pada gerak refleks menunjukkan adanya kecepatan konduksi impuls melalui busur refleks lebih lambat daripada kecepatan  konduksi impuls disepanjang akson. Hal ini berarti ada penundaan pada celah antar akson , awal penelitian ttg sinaps</a:t>
            </a:r>
          </a:p>
          <a:p>
            <a:r>
              <a:rPr lang="id-ID" sz="1900" dirty="0" smtClean="0">
                <a:solidFill>
                  <a:schemeClr val="bg1"/>
                </a:solidFill>
                <a:sym typeface="Wingdings" pitchFamily="2" charset="2"/>
              </a:rPr>
              <a:t>Sinaps ada yang bersifat eksitatori dan sinaps inhibitori.</a:t>
            </a:r>
          </a:p>
          <a:p>
            <a:r>
              <a:rPr lang="id-ID" sz="1900" dirty="0" smtClean="0">
                <a:solidFill>
                  <a:schemeClr val="bg1"/>
                </a:solidFill>
                <a:sym typeface="Wingdings" pitchFamily="2" charset="2"/>
              </a:rPr>
              <a:t>Sumasi temporal  efek gabungan dari pemberian stimulus  berulang dalam waktu singkat pada sebuah sinapsis </a:t>
            </a:r>
          </a:p>
          <a:p>
            <a:r>
              <a:rPr lang="id-ID" sz="1900" dirty="0" smtClean="0">
                <a:solidFill>
                  <a:schemeClr val="bg1"/>
                </a:solidFill>
                <a:sym typeface="Wingdings" pitchFamily="2" charset="2"/>
              </a:rPr>
              <a:t>Sumasi spasial  efek gabungan dari pemberian  stimulus di beberapa sinapsis dalam waktu yang hampir bersamaan  pada sebuah neuron.</a:t>
            </a:r>
          </a:p>
          <a:p>
            <a:r>
              <a:rPr lang="id-ID" sz="1900" dirty="0" smtClean="0">
                <a:solidFill>
                  <a:schemeClr val="bg1"/>
                </a:solidFill>
                <a:sym typeface="Wingdings" pitchFamily="2" charset="2"/>
              </a:rPr>
              <a:t>EPSP (Eksitatory postsinaptic potential)  potensial berperingkat berupa depolarisasi, terjadi ketika kanal-kanal membran terbuka sehingga ion-ion Na</a:t>
            </a:r>
            <a:r>
              <a:rPr lang="id-ID" sz="1900" baseline="30000" dirty="0" smtClean="0">
                <a:solidFill>
                  <a:schemeClr val="bg1"/>
                </a:solidFill>
              </a:rPr>
              <a:t>+ </a:t>
            </a:r>
            <a:r>
              <a:rPr lang="id-ID" sz="1900" i="0" dirty="0" smtClean="0">
                <a:solidFill>
                  <a:schemeClr val="bg1"/>
                </a:solidFill>
              </a:rPr>
              <a:t> </a:t>
            </a:r>
            <a:r>
              <a:rPr lang="id-ID" sz="1900" dirty="0" smtClean="0">
                <a:solidFill>
                  <a:schemeClr val="bg1"/>
                </a:solidFill>
              </a:rPr>
              <a:t>masuk membran neuron.</a:t>
            </a:r>
          </a:p>
          <a:p>
            <a:r>
              <a:rPr lang="id-ID" sz="1900" dirty="0" smtClean="0">
                <a:solidFill>
                  <a:schemeClr val="bg1"/>
                </a:solidFill>
                <a:sym typeface="Wingdings" pitchFamily="2" charset="2"/>
              </a:rPr>
              <a:t>IPSP (inhibitory postsinaptic potential)  potensial berperingkat berupa hiperpolarisasi, terjadi ketika kanal-kanal membran terbuka sehingga ion-ion K</a:t>
            </a:r>
            <a:r>
              <a:rPr lang="id-ID" sz="1900" baseline="30000" dirty="0">
                <a:solidFill>
                  <a:schemeClr val="bg1"/>
                </a:solidFill>
              </a:rPr>
              <a:t>+</a:t>
            </a:r>
            <a:r>
              <a:rPr lang="id-ID" sz="1900" dirty="0" smtClean="0">
                <a:solidFill>
                  <a:schemeClr val="bg1"/>
                </a:solidFill>
                <a:sym typeface="Wingdings" pitchFamily="2" charset="2"/>
              </a:rPr>
              <a:t> masuk membran neuron </a:t>
            </a:r>
          </a:p>
          <a:p>
            <a:r>
              <a:rPr lang="id-ID" sz="1900" dirty="0" smtClean="0">
                <a:solidFill>
                  <a:schemeClr val="bg1"/>
                </a:solidFill>
                <a:sym typeface="Wingdings" pitchFamily="2" charset="2"/>
              </a:rPr>
              <a:t>EPSP dan IPSP pada sebuah neuron saling berkompetisi, agar dapat meningkatkan atau mengurangi frekuensi pembentukan potensial aksi</a:t>
            </a:r>
            <a:r>
              <a:rPr lang="id-ID" dirty="0" smtClean="0">
                <a:solidFill>
                  <a:schemeClr val="bg1"/>
                </a:solidFill>
                <a:sym typeface="Wingdings" pitchFamily="2" charset="2"/>
              </a:rPr>
              <a:t>. </a:t>
            </a:r>
          </a:p>
        </p:txBody>
      </p:sp>
      <p:sp>
        <p:nvSpPr>
          <p:cNvPr id="3" name="Title 2"/>
          <p:cNvSpPr>
            <a:spLocks noGrp="1"/>
          </p:cNvSpPr>
          <p:nvPr>
            <p:ph type="title"/>
          </p:nvPr>
        </p:nvSpPr>
        <p:spPr>
          <a:xfrm>
            <a:off x="1069848" y="457200"/>
            <a:ext cx="7083552" cy="457200"/>
          </a:xfrm>
        </p:spPr>
        <p:txBody>
          <a:bodyPr>
            <a:normAutofit/>
          </a:bodyPr>
          <a:lstStyle/>
          <a:p>
            <a:r>
              <a:rPr lang="id-ID" dirty="0" smtClean="0"/>
              <a:t>Konsep sinapsis</a:t>
            </a:r>
            <a:endParaRPr lang="id-ID" dirty="0"/>
          </a:p>
        </p:txBody>
      </p:sp>
    </p:spTree>
    <p:extLst>
      <p:ext uri="{BB962C8B-B14F-4D97-AF65-F5344CB8AC3E}">
        <p14:creationId xmlns:p14="http://schemas.microsoft.com/office/powerpoint/2010/main" val="2760678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066800" y="1143000"/>
            <a:ext cx="7620000" cy="5562600"/>
          </a:xfrm>
          <a:prstGeom prst="rect">
            <a:avLst/>
          </a:prstGeom>
          <a:solidFill>
            <a:schemeClr val="tx1"/>
          </a:solidFill>
        </p:spPr>
        <p:txBody>
          <a:bodyPr>
            <a:normAutofit fontScale="92500"/>
          </a:bodyPr>
          <a:lstStyle/>
          <a:p>
            <a:r>
              <a:rPr lang="id-ID" dirty="0" smtClean="0">
                <a:solidFill>
                  <a:schemeClr val="bg1"/>
                </a:solidFill>
              </a:rPr>
              <a:t>Trasmisi kimia pada sinaps merupakan tipe komunikasi utama pada sistem syaraf</a:t>
            </a:r>
          </a:p>
          <a:p>
            <a:r>
              <a:rPr lang="id-ID" dirty="0" smtClean="0">
                <a:solidFill>
                  <a:schemeClr val="bg1"/>
                </a:solidFill>
              </a:rPr>
              <a:t>Neuron menyintesis zat kimia yang berfungsi sebagai neurotransmitter.</a:t>
            </a:r>
          </a:p>
          <a:p>
            <a:r>
              <a:rPr lang="id-ID" dirty="0" smtClean="0">
                <a:solidFill>
                  <a:schemeClr val="bg1"/>
                </a:solidFill>
              </a:rPr>
              <a:t>Pada sebuah sinaps terdapat neurotransmitter yang dilepaskan  oleh neuron pertama (prasinaps) dan akan mempengaruhi neuron selanjutnya (postsinaps).</a:t>
            </a:r>
          </a:p>
          <a:p>
            <a:r>
              <a:rPr lang="id-ID" dirty="0" smtClean="0">
                <a:solidFill>
                  <a:schemeClr val="bg1"/>
                </a:solidFill>
              </a:rPr>
              <a:t>Jenis-jenis neurotransmitter : </a:t>
            </a:r>
          </a:p>
          <a:p>
            <a:r>
              <a:rPr lang="id-ID" dirty="0" smtClean="0">
                <a:solidFill>
                  <a:schemeClr val="bg1"/>
                </a:solidFill>
              </a:rPr>
              <a:t>Asam amino </a:t>
            </a:r>
            <a:r>
              <a:rPr lang="id-ID" dirty="0" smtClean="0">
                <a:solidFill>
                  <a:schemeClr val="bg1"/>
                </a:solidFill>
                <a:sym typeface="Wingdings" pitchFamily="2" charset="2"/>
              </a:rPr>
              <a:t> glutamat, GABA, glisin, aspartat </a:t>
            </a:r>
          </a:p>
          <a:p>
            <a:r>
              <a:rPr lang="id-ID" dirty="0" smtClean="0">
                <a:solidFill>
                  <a:schemeClr val="bg1"/>
                </a:solidFill>
                <a:sym typeface="Wingdings" pitchFamily="2" charset="2"/>
              </a:rPr>
              <a:t>Asam amino yang termodifikasi  asetilkolin</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Monoamin (hasil modifikasi asam amino) : </a:t>
            </a:r>
          </a:p>
          <a:p>
            <a:pPr marL="0" indent="0">
              <a:buNone/>
            </a:pPr>
            <a:r>
              <a:rPr lang="id-ID" dirty="0" smtClean="0">
                <a:solidFill>
                  <a:schemeClr val="bg1"/>
                </a:solidFill>
                <a:sym typeface="Wingdings" pitchFamily="2" charset="2"/>
              </a:rPr>
              <a:t>	Indoleamin  serotonin</a:t>
            </a:r>
          </a:p>
          <a:p>
            <a:pPr marL="0" indent="0">
              <a:buNone/>
            </a:pPr>
            <a:r>
              <a:rPr lang="id-ID" dirty="0" smtClean="0">
                <a:solidFill>
                  <a:schemeClr val="bg1"/>
                </a:solidFill>
                <a:sym typeface="Wingdings" pitchFamily="2" charset="2"/>
              </a:rPr>
              <a:t>	Katekolamin </a:t>
            </a:r>
            <a:r>
              <a:rPr lang="id-ID" dirty="0">
                <a:solidFill>
                  <a:schemeClr val="bg1"/>
                </a:solidFill>
                <a:sym typeface="Wingdings" pitchFamily="2" charset="2"/>
              </a:rPr>
              <a:t> </a:t>
            </a:r>
            <a:r>
              <a:rPr lang="id-ID" dirty="0" smtClean="0">
                <a:solidFill>
                  <a:schemeClr val="bg1"/>
                </a:solidFill>
                <a:sym typeface="Wingdings" pitchFamily="2" charset="2"/>
              </a:rPr>
              <a:t>dopamin, norepinefrin dan  epinefrin </a:t>
            </a:r>
          </a:p>
          <a:p>
            <a:r>
              <a:rPr lang="id-ID" dirty="0" smtClean="0">
                <a:solidFill>
                  <a:schemeClr val="bg1"/>
                </a:solidFill>
                <a:sym typeface="Wingdings" pitchFamily="2" charset="2"/>
              </a:rPr>
              <a:t>Neuro transmitter tak konvensional :</a:t>
            </a:r>
          </a:p>
          <a:p>
            <a:pPr marL="0" indent="0">
              <a:buNone/>
            </a:pPr>
            <a:r>
              <a:rPr lang="id-ID" dirty="0" smtClean="0">
                <a:solidFill>
                  <a:schemeClr val="bg1"/>
                </a:solidFill>
                <a:sym typeface="Wingdings" pitchFamily="2" charset="2"/>
              </a:rPr>
              <a:t>	Gas-gas yang dapat larut  Oksida nitrit (NO), Karbon monoksida (CO)</a:t>
            </a:r>
          </a:p>
          <a:p>
            <a:pPr marL="0" indent="0">
              <a:buNone/>
            </a:pPr>
            <a:r>
              <a:rPr lang="id-ID" dirty="0" smtClean="0">
                <a:solidFill>
                  <a:schemeClr val="bg1"/>
                </a:solidFill>
                <a:sym typeface="Wingdings" pitchFamily="2" charset="2"/>
              </a:rPr>
              <a:t>	Endokanabinoida - Anandamida (terbaru).</a:t>
            </a:r>
          </a:p>
          <a:p>
            <a:r>
              <a:rPr lang="id-ID" dirty="0" smtClean="0">
                <a:solidFill>
                  <a:schemeClr val="bg1"/>
                </a:solidFill>
                <a:sym typeface="Wingdings" pitchFamily="2" charset="2"/>
              </a:rPr>
              <a:t>Purin  ATP, adenosin</a:t>
            </a:r>
          </a:p>
          <a:p>
            <a:r>
              <a:rPr lang="id-ID" dirty="0" smtClean="0">
                <a:solidFill>
                  <a:schemeClr val="bg1"/>
                </a:solidFill>
                <a:sym typeface="Wingdings" pitchFamily="2" charset="2"/>
              </a:rPr>
              <a:t>Peptida (rantai asam amino)  endorfin, substansi P, neuropeptida Y , peptida pituitari, peptida hipotalamik, peptida otak-usus, peptida opioid, miscellanepus peptides.</a:t>
            </a:r>
            <a:endParaRPr lang="id-ID" dirty="0" smtClean="0">
              <a:solidFill>
                <a:schemeClr val="bg1"/>
              </a:solidFill>
            </a:endParaRPr>
          </a:p>
        </p:txBody>
      </p:sp>
      <p:sp>
        <p:nvSpPr>
          <p:cNvPr id="3" name="Title 2"/>
          <p:cNvSpPr>
            <a:spLocks noGrp="1"/>
          </p:cNvSpPr>
          <p:nvPr>
            <p:ph type="title"/>
          </p:nvPr>
        </p:nvSpPr>
        <p:spPr>
          <a:xfrm>
            <a:off x="1069848" y="152400"/>
            <a:ext cx="7616952" cy="1219200"/>
          </a:xfrm>
        </p:spPr>
        <p:txBody>
          <a:bodyPr>
            <a:normAutofit/>
          </a:bodyPr>
          <a:lstStyle/>
          <a:p>
            <a:r>
              <a:rPr lang="id-ID" sz="2000" dirty="0" smtClean="0">
                <a:solidFill>
                  <a:schemeClr val="bg1"/>
                </a:solidFill>
              </a:rPr>
              <a:t>Peristiwa kimia pada sinaps</a:t>
            </a:r>
            <a:br>
              <a:rPr lang="id-ID" sz="2000" dirty="0" smtClean="0">
                <a:solidFill>
                  <a:schemeClr val="bg1"/>
                </a:solidFill>
              </a:rPr>
            </a:br>
            <a:r>
              <a:rPr lang="id-ID" sz="2000" dirty="0" smtClean="0">
                <a:solidFill>
                  <a:schemeClr val="bg1"/>
                </a:solidFill>
              </a:rPr>
              <a:t>-&gt;transmisi dan jenis-jenis  neurotransmitter</a:t>
            </a:r>
            <a:endParaRPr lang="id-ID" sz="2000" dirty="0">
              <a:solidFill>
                <a:schemeClr val="bg1"/>
              </a:solidFill>
            </a:endParaRPr>
          </a:p>
        </p:txBody>
      </p:sp>
    </p:spTree>
    <p:extLst>
      <p:ext uri="{BB962C8B-B14F-4D97-AF65-F5344CB8AC3E}">
        <p14:creationId xmlns:p14="http://schemas.microsoft.com/office/powerpoint/2010/main" val="90825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0" y="1524000"/>
            <a:ext cx="8001000" cy="5334000"/>
          </a:xfrm>
          <a:solidFill>
            <a:schemeClr val="tx1"/>
          </a:solidFill>
        </p:spPr>
        <p:txBody>
          <a:bodyPr>
            <a:normAutofit/>
          </a:bodyPr>
          <a:lstStyle/>
          <a:p>
            <a:r>
              <a:rPr lang="en-US" dirty="0" err="1" smtClean="0">
                <a:solidFill>
                  <a:schemeClr val="bg1"/>
                </a:solidFill>
              </a:rPr>
              <a:t>Sistem</a:t>
            </a:r>
            <a:r>
              <a:rPr lang="en-US" dirty="0" smtClean="0">
                <a:solidFill>
                  <a:schemeClr val="bg1"/>
                </a:solidFill>
              </a:rPr>
              <a:t> </a:t>
            </a:r>
            <a:r>
              <a:rPr lang="en-US" dirty="0" err="1" smtClean="0">
                <a:solidFill>
                  <a:schemeClr val="bg1"/>
                </a:solidFill>
              </a:rPr>
              <a:t>saraf</a:t>
            </a:r>
            <a:r>
              <a:rPr lang="en-US" dirty="0" smtClean="0">
                <a:solidFill>
                  <a:schemeClr val="bg1"/>
                </a:solidFill>
              </a:rPr>
              <a:t> </a:t>
            </a:r>
            <a:r>
              <a:rPr lang="en-US" dirty="0" err="1" smtClean="0">
                <a:solidFill>
                  <a:schemeClr val="bg1"/>
                </a:solidFill>
              </a:rPr>
              <a:t>tersusun</a:t>
            </a:r>
            <a:r>
              <a:rPr lang="en-US" dirty="0" smtClean="0">
                <a:solidFill>
                  <a:schemeClr val="bg1"/>
                </a:solidFill>
              </a:rPr>
              <a:t> </a:t>
            </a:r>
            <a:r>
              <a:rPr lang="en-US" dirty="0" err="1" smtClean="0">
                <a:solidFill>
                  <a:schemeClr val="bg1"/>
                </a:solidFill>
              </a:rPr>
              <a:t>dari</a:t>
            </a:r>
            <a:r>
              <a:rPr lang="en-US" dirty="0" smtClean="0">
                <a:solidFill>
                  <a:schemeClr val="bg1"/>
                </a:solidFill>
              </a:rPr>
              <a:t> 2 type </a:t>
            </a:r>
            <a:r>
              <a:rPr lang="en-US" dirty="0" err="1" smtClean="0">
                <a:solidFill>
                  <a:schemeClr val="bg1"/>
                </a:solidFill>
              </a:rPr>
              <a:t>sel</a:t>
            </a:r>
            <a:r>
              <a:rPr lang="en-US" dirty="0" smtClean="0">
                <a:solidFill>
                  <a:schemeClr val="bg1"/>
                </a:solidFill>
              </a:rPr>
              <a:t> : </a:t>
            </a:r>
          </a:p>
          <a:p>
            <a:pPr marL="0" indent="0">
              <a:buNone/>
            </a:pPr>
            <a:r>
              <a:rPr lang="en-US" dirty="0" smtClean="0">
                <a:solidFill>
                  <a:schemeClr val="bg1"/>
                </a:solidFill>
              </a:rPr>
              <a:t>     1. Neuron</a:t>
            </a:r>
          </a:p>
          <a:p>
            <a:pPr marL="0" indent="0">
              <a:buNone/>
            </a:pPr>
            <a:r>
              <a:rPr lang="en-US" dirty="0" smtClean="0">
                <a:solidFill>
                  <a:schemeClr val="bg1"/>
                </a:solidFill>
              </a:rPr>
              <a:t>     2. Glia</a:t>
            </a:r>
          </a:p>
          <a:p>
            <a:r>
              <a:rPr lang="en-US" dirty="0" err="1" smtClean="0">
                <a:solidFill>
                  <a:schemeClr val="bg1"/>
                </a:solidFill>
              </a:rPr>
              <a:t>Jumlah</a:t>
            </a:r>
            <a:r>
              <a:rPr lang="en-US" dirty="0" smtClean="0">
                <a:solidFill>
                  <a:schemeClr val="bg1"/>
                </a:solidFill>
              </a:rPr>
              <a:t> neuron orang </a:t>
            </a:r>
            <a:r>
              <a:rPr lang="en-US" dirty="0" err="1" smtClean="0">
                <a:solidFill>
                  <a:schemeClr val="bg1"/>
                </a:solidFill>
              </a:rPr>
              <a:t>dewasa</a:t>
            </a:r>
            <a:r>
              <a:rPr lang="en-US" dirty="0" smtClean="0">
                <a:solidFill>
                  <a:schemeClr val="bg1"/>
                </a:solidFill>
              </a:rPr>
              <a:t> </a:t>
            </a:r>
            <a:r>
              <a:rPr lang="en-US" dirty="0" err="1" smtClean="0">
                <a:solidFill>
                  <a:schemeClr val="bg1"/>
                </a:solidFill>
              </a:rPr>
              <a:t>diperkirakan</a:t>
            </a:r>
            <a:r>
              <a:rPr lang="en-US" dirty="0" smtClean="0">
                <a:solidFill>
                  <a:schemeClr val="bg1"/>
                </a:solidFill>
              </a:rPr>
              <a:t> </a:t>
            </a:r>
            <a:r>
              <a:rPr lang="en-US" dirty="0" err="1" smtClean="0">
                <a:solidFill>
                  <a:schemeClr val="bg1"/>
                </a:solidFill>
              </a:rPr>
              <a:t>ada</a:t>
            </a:r>
            <a:r>
              <a:rPr lang="en-US" dirty="0" smtClean="0">
                <a:solidFill>
                  <a:schemeClr val="bg1"/>
                </a:solidFill>
              </a:rPr>
              <a:t> 100 </a:t>
            </a:r>
            <a:r>
              <a:rPr lang="en-US" dirty="0" err="1" smtClean="0">
                <a:solidFill>
                  <a:schemeClr val="bg1"/>
                </a:solidFill>
              </a:rPr>
              <a:t>milyard</a:t>
            </a:r>
            <a:r>
              <a:rPr lang="en-US" dirty="0" smtClean="0">
                <a:solidFill>
                  <a:schemeClr val="bg1"/>
                </a:solidFill>
              </a:rPr>
              <a:t>, </a:t>
            </a:r>
            <a:r>
              <a:rPr lang="en-US" dirty="0" err="1" smtClean="0">
                <a:solidFill>
                  <a:schemeClr val="bg1"/>
                </a:solidFill>
              </a:rPr>
              <a:t>jumlah</a:t>
            </a:r>
            <a:r>
              <a:rPr lang="en-US" dirty="0" smtClean="0">
                <a:solidFill>
                  <a:schemeClr val="bg1"/>
                </a:solidFill>
              </a:rPr>
              <a:t> </a:t>
            </a:r>
            <a:r>
              <a:rPr lang="en-US" dirty="0" err="1" smtClean="0">
                <a:solidFill>
                  <a:schemeClr val="bg1"/>
                </a:solidFill>
              </a:rPr>
              <a:t>ini</a:t>
            </a:r>
            <a:r>
              <a:rPr lang="en-US" dirty="0" smtClean="0">
                <a:solidFill>
                  <a:schemeClr val="bg1"/>
                </a:solidFill>
              </a:rPr>
              <a:t> </a:t>
            </a:r>
            <a:r>
              <a:rPr lang="en-US" dirty="0" err="1" smtClean="0">
                <a:solidFill>
                  <a:schemeClr val="bg1"/>
                </a:solidFill>
              </a:rPr>
              <a:t>akan</a:t>
            </a:r>
            <a:r>
              <a:rPr lang="en-US" dirty="0" smtClean="0">
                <a:solidFill>
                  <a:schemeClr val="bg1"/>
                </a:solidFill>
              </a:rPr>
              <a:t> </a:t>
            </a:r>
            <a:r>
              <a:rPr lang="en-US" dirty="0" err="1" smtClean="0">
                <a:solidFill>
                  <a:schemeClr val="bg1"/>
                </a:solidFill>
              </a:rPr>
              <a:t>bervariasai</a:t>
            </a:r>
            <a:r>
              <a:rPr lang="en-US" dirty="0" smtClean="0">
                <a:solidFill>
                  <a:schemeClr val="bg1"/>
                </a:solidFill>
              </a:rPr>
              <a:t> </a:t>
            </a:r>
            <a:r>
              <a:rPr lang="en-US" dirty="0" err="1" smtClean="0">
                <a:solidFill>
                  <a:schemeClr val="bg1"/>
                </a:solidFill>
              </a:rPr>
              <a:t>antar</a:t>
            </a:r>
            <a:r>
              <a:rPr lang="en-US" dirty="0" smtClean="0">
                <a:solidFill>
                  <a:schemeClr val="bg1"/>
                </a:solidFill>
              </a:rPr>
              <a:t> </a:t>
            </a:r>
            <a:r>
              <a:rPr lang="en-US" dirty="0" err="1" smtClean="0">
                <a:solidFill>
                  <a:schemeClr val="bg1"/>
                </a:solidFill>
              </a:rPr>
              <a:t>individu</a:t>
            </a:r>
            <a:endParaRPr lang="en-US" dirty="0" smtClean="0">
              <a:solidFill>
                <a:schemeClr val="bg1"/>
              </a:solidFill>
            </a:endParaRPr>
          </a:p>
          <a:p>
            <a:r>
              <a:rPr lang="en-US" dirty="0" err="1" smtClean="0">
                <a:solidFill>
                  <a:schemeClr val="bg1"/>
                </a:solidFill>
              </a:rPr>
              <a:t>Seperti</a:t>
            </a:r>
            <a:r>
              <a:rPr lang="en-US" dirty="0" smtClean="0">
                <a:solidFill>
                  <a:schemeClr val="bg1"/>
                </a:solidFill>
              </a:rPr>
              <a:t> </a:t>
            </a:r>
            <a:r>
              <a:rPr lang="en-US" dirty="0" err="1" smtClean="0">
                <a:solidFill>
                  <a:schemeClr val="bg1"/>
                </a:solidFill>
              </a:rPr>
              <a:t>halnya</a:t>
            </a:r>
            <a:r>
              <a:rPr lang="en-US" dirty="0" smtClean="0">
                <a:solidFill>
                  <a:schemeClr val="bg1"/>
                </a:solidFill>
              </a:rPr>
              <a:t> organ lain </a:t>
            </a:r>
            <a:r>
              <a:rPr lang="en-US" dirty="0" err="1" smtClean="0">
                <a:solidFill>
                  <a:schemeClr val="bg1"/>
                </a:solidFill>
              </a:rPr>
              <a:t>dalam</a:t>
            </a:r>
            <a:r>
              <a:rPr lang="en-US" dirty="0" smtClean="0">
                <a:solidFill>
                  <a:schemeClr val="bg1"/>
                </a:solidFill>
              </a:rPr>
              <a:t> </a:t>
            </a:r>
            <a:r>
              <a:rPr lang="en-US" dirty="0" err="1" smtClean="0">
                <a:solidFill>
                  <a:schemeClr val="bg1"/>
                </a:solidFill>
              </a:rPr>
              <a:t>tubuh</a:t>
            </a:r>
            <a:r>
              <a:rPr lang="en-US" dirty="0" smtClean="0">
                <a:solidFill>
                  <a:schemeClr val="bg1"/>
                </a:solidFill>
              </a:rPr>
              <a:t>, </a:t>
            </a:r>
            <a:r>
              <a:rPr lang="en-US" dirty="0" err="1" smtClean="0">
                <a:solidFill>
                  <a:schemeClr val="bg1"/>
                </a:solidFill>
              </a:rPr>
              <a:t>otak</a:t>
            </a:r>
            <a:r>
              <a:rPr lang="en-US" dirty="0" smtClean="0">
                <a:solidFill>
                  <a:schemeClr val="bg1"/>
                </a:solidFill>
              </a:rPr>
              <a:t> juga </a:t>
            </a:r>
            <a:r>
              <a:rPr lang="en-US" dirty="0" err="1" smtClean="0">
                <a:solidFill>
                  <a:schemeClr val="bg1"/>
                </a:solidFill>
              </a:rPr>
              <a:t>tersusun</a:t>
            </a:r>
            <a:r>
              <a:rPr lang="en-US" dirty="0" smtClean="0">
                <a:solidFill>
                  <a:schemeClr val="bg1"/>
                </a:solidFill>
              </a:rPr>
              <a:t> </a:t>
            </a:r>
            <a:r>
              <a:rPr lang="en-US" dirty="0" err="1" smtClean="0">
                <a:solidFill>
                  <a:schemeClr val="bg1"/>
                </a:solidFill>
              </a:rPr>
              <a:t>atas</a:t>
            </a:r>
            <a:r>
              <a:rPr lang="en-US" dirty="0" smtClean="0">
                <a:solidFill>
                  <a:schemeClr val="bg1"/>
                </a:solidFill>
              </a:rPr>
              <a:t> </a:t>
            </a:r>
            <a:r>
              <a:rPr lang="en-US" dirty="0" err="1" smtClean="0">
                <a:solidFill>
                  <a:schemeClr val="bg1"/>
                </a:solidFill>
              </a:rPr>
              <a:t>sel-sel</a:t>
            </a:r>
            <a:r>
              <a:rPr lang="en-US" dirty="0" smtClean="0">
                <a:solidFill>
                  <a:schemeClr val="bg1"/>
                </a:solidFill>
              </a:rPr>
              <a:t> yang </a:t>
            </a:r>
            <a:r>
              <a:rPr lang="en-US" dirty="0" err="1" smtClean="0">
                <a:solidFill>
                  <a:schemeClr val="bg1"/>
                </a:solidFill>
              </a:rPr>
              <a:t>berdiri</a:t>
            </a:r>
            <a:r>
              <a:rPr lang="en-US" dirty="0" smtClean="0">
                <a:solidFill>
                  <a:schemeClr val="bg1"/>
                </a:solidFill>
              </a:rPr>
              <a:t> </a:t>
            </a:r>
            <a:r>
              <a:rPr lang="en-US" dirty="0" err="1" smtClean="0">
                <a:solidFill>
                  <a:schemeClr val="bg1"/>
                </a:solidFill>
              </a:rPr>
              <a:t>sendiri</a:t>
            </a:r>
            <a:r>
              <a:rPr lang="en-US" dirty="0" smtClean="0">
                <a:solidFill>
                  <a:schemeClr val="bg1"/>
                </a:solidFill>
              </a:rPr>
              <a:t>.</a:t>
            </a:r>
          </a:p>
          <a:p>
            <a:r>
              <a:rPr lang="en-US" dirty="0" err="1" smtClean="0">
                <a:solidFill>
                  <a:schemeClr val="bg1"/>
                </a:solidFill>
              </a:rPr>
              <a:t>Struktur</a:t>
            </a:r>
            <a:r>
              <a:rPr lang="en-US" dirty="0" smtClean="0">
                <a:solidFill>
                  <a:schemeClr val="bg1"/>
                </a:solidFill>
              </a:rPr>
              <a:t> </a:t>
            </a:r>
            <a:r>
              <a:rPr lang="en-US" dirty="0" err="1" smtClean="0">
                <a:solidFill>
                  <a:schemeClr val="bg1"/>
                </a:solidFill>
              </a:rPr>
              <a:t>pemisah</a:t>
            </a:r>
            <a:r>
              <a:rPr lang="en-US" dirty="0" smtClean="0">
                <a:solidFill>
                  <a:schemeClr val="bg1"/>
                </a:solidFill>
              </a:rPr>
              <a:t> </a:t>
            </a:r>
            <a:r>
              <a:rPr lang="en-US" dirty="0" err="1" smtClean="0">
                <a:solidFill>
                  <a:schemeClr val="bg1"/>
                </a:solidFill>
              </a:rPr>
              <a:t>antara</a:t>
            </a:r>
            <a:r>
              <a:rPr lang="en-US" dirty="0" smtClean="0">
                <a:solidFill>
                  <a:schemeClr val="bg1"/>
                </a:solidFill>
              </a:rPr>
              <a:t> </a:t>
            </a:r>
            <a:r>
              <a:rPr lang="en-US" dirty="0" err="1" smtClean="0">
                <a:solidFill>
                  <a:schemeClr val="bg1"/>
                </a:solidFill>
              </a:rPr>
              <a:t>bagian</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sel</a:t>
            </a:r>
            <a:r>
              <a:rPr lang="en-US" dirty="0" smtClean="0">
                <a:solidFill>
                  <a:schemeClr val="bg1"/>
                </a:solidFill>
              </a:rPr>
              <a:t> </a:t>
            </a:r>
            <a:r>
              <a:rPr lang="en-US" dirty="0" err="1" smtClean="0">
                <a:solidFill>
                  <a:schemeClr val="bg1"/>
                </a:solidFill>
              </a:rPr>
              <a:t>dengan</a:t>
            </a:r>
            <a:r>
              <a:rPr lang="en-US" dirty="0" smtClean="0">
                <a:solidFill>
                  <a:schemeClr val="bg1"/>
                </a:solidFill>
              </a:rPr>
              <a:t> </a:t>
            </a:r>
            <a:r>
              <a:rPr lang="en-US" dirty="0" err="1" smtClean="0">
                <a:solidFill>
                  <a:schemeClr val="bg1"/>
                </a:solidFill>
              </a:rPr>
              <a:t>lingkungan</a:t>
            </a:r>
            <a:r>
              <a:rPr lang="en-US" dirty="0" smtClean="0">
                <a:solidFill>
                  <a:schemeClr val="bg1"/>
                </a:solidFill>
              </a:rPr>
              <a:t> </a:t>
            </a:r>
            <a:r>
              <a:rPr lang="en-US" dirty="0" err="1" smtClean="0">
                <a:solidFill>
                  <a:schemeClr val="bg1"/>
                </a:solidFill>
              </a:rPr>
              <a:t>luar</a:t>
            </a:r>
            <a:r>
              <a:rPr lang="en-US" dirty="0" smtClean="0">
                <a:solidFill>
                  <a:schemeClr val="bg1"/>
                </a:solidFill>
              </a:rPr>
              <a:t> </a:t>
            </a:r>
            <a:r>
              <a:rPr lang="en-US" dirty="0" err="1" smtClean="0">
                <a:solidFill>
                  <a:schemeClr val="bg1"/>
                </a:solidFill>
              </a:rPr>
              <a:t>sel</a:t>
            </a:r>
            <a:r>
              <a:rPr lang="en-US" dirty="0" smtClean="0">
                <a:solidFill>
                  <a:schemeClr val="bg1"/>
                </a:solidFill>
              </a:rPr>
              <a:t> </a:t>
            </a:r>
            <a:r>
              <a:rPr lang="en-US" dirty="0" err="1" smtClean="0">
                <a:solidFill>
                  <a:schemeClr val="bg1"/>
                </a:solidFill>
              </a:rPr>
              <a:t>disebut</a:t>
            </a:r>
            <a:r>
              <a:rPr lang="en-US" dirty="0" smtClean="0">
                <a:solidFill>
                  <a:schemeClr val="bg1"/>
                </a:solidFill>
              </a:rPr>
              <a:t> : </a:t>
            </a:r>
            <a:r>
              <a:rPr lang="en-US" dirty="0" err="1" smtClean="0">
                <a:solidFill>
                  <a:schemeClr val="bg1"/>
                </a:solidFill>
              </a:rPr>
              <a:t>membran</a:t>
            </a:r>
            <a:r>
              <a:rPr lang="en-US" dirty="0" smtClean="0">
                <a:solidFill>
                  <a:schemeClr val="bg1"/>
                </a:solidFill>
              </a:rPr>
              <a:t>.</a:t>
            </a:r>
          </a:p>
          <a:p>
            <a:r>
              <a:rPr lang="en-US" dirty="0" err="1" smtClean="0">
                <a:solidFill>
                  <a:schemeClr val="bg1"/>
                </a:solidFill>
              </a:rPr>
              <a:t>Nukleus</a:t>
            </a:r>
            <a:r>
              <a:rPr lang="en-US" dirty="0" smtClean="0">
                <a:solidFill>
                  <a:schemeClr val="bg1"/>
                </a:solidFill>
              </a:rPr>
              <a:t> : </a:t>
            </a:r>
            <a:r>
              <a:rPr lang="en-US" dirty="0" err="1" smtClean="0">
                <a:solidFill>
                  <a:schemeClr val="bg1"/>
                </a:solidFill>
              </a:rPr>
              <a:t>bagian</a:t>
            </a:r>
            <a:r>
              <a:rPr lang="en-US" dirty="0" smtClean="0">
                <a:solidFill>
                  <a:schemeClr val="bg1"/>
                </a:solidFill>
              </a:rPr>
              <a:t> </a:t>
            </a:r>
            <a:r>
              <a:rPr lang="en-US" dirty="0" err="1" smtClean="0">
                <a:solidFill>
                  <a:schemeClr val="bg1"/>
                </a:solidFill>
              </a:rPr>
              <a:t>sel</a:t>
            </a:r>
            <a:r>
              <a:rPr lang="en-US" dirty="0" smtClean="0">
                <a:solidFill>
                  <a:schemeClr val="bg1"/>
                </a:solidFill>
              </a:rPr>
              <a:t> yang </a:t>
            </a:r>
            <a:r>
              <a:rPr lang="en-US" dirty="0" err="1" smtClean="0">
                <a:solidFill>
                  <a:schemeClr val="bg1"/>
                </a:solidFill>
              </a:rPr>
              <a:t>mengandung</a:t>
            </a:r>
            <a:r>
              <a:rPr lang="en-US" dirty="0" smtClean="0">
                <a:solidFill>
                  <a:schemeClr val="bg1"/>
                </a:solidFill>
              </a:rPr>
              <a:t> </a:t>
            </a:r>
            <a:r>
              <a:rPr lang="en-US" dirty="0" err="1" smtClean="0">
                <a:solidFill>
                  <a:schemeClr val="bg1"/>
                </a:solidFill>
              </a:rPr>
              <a:t>kromosom</a:t>
            </a:r>
            <a:endParaRPr lang="en-US" dirty="0" smtClean="0">
              <a:solidFill>
                <a:schemeClr val="bg1"/>
              </a:solidFill>
            </a:endParaRPr>
          </a:p>
          <a:p>
            <a:r>
              <a:rPr lang="en-US" dirty="0" err="1" smtClean="0">
                <a:solidFill>
                  <a:schemeClr val="bg1"/>
                </a:solidFill>
              </a:rPr>
              <a:t>Mitokondria</a:t>
            </a:r>
            <a:r>
              <a:rPr lang="en-US" dirty="0" smtClean="0">
                <a:solidFill>
                  <a:schemeClr val="bg1"/>
                </a:solidFill>
              </a:rPr>
              <a:t> : </a:t>
            </a:r>
            <a:r>
              <a:rPr lang="en-US" dirty="0" err="1" smtClean="0">
                <a:solidFill>
                  <a:schemeClr val="bg1"/>
                </a:solidFill>
              </a:rPr>
              <a:t>organel-organel</a:t>
            </a:r>
            <a:r>
              <a:rPr lang="en-US" dirty="0" smtClean="0">
                <a:solidFill>
                  <a:schemeClr val="bg1"/>
                </a:solidFill>
              </a:rPr>
              <a:t> </a:t>
            </a:r>
            <a:r>
              <a:rPr lang="en-US" dirty="0" err="1" smtClean="0">
                <a:solidFill>
                  <a:schemeClr val="bg1"/>
                </a:solidFill>
              </a:rPr>
              <a:t>sel</a:t>
            </a:r>
            <a:r>
              <a:rPr lang="en-US" dirty="0" smtClean="0">
                <a:solidFill>
                  <a:schemeClr val="bg1"/>
                </a:solidFill>
              </a:rPr>
              <a:t> yang </a:t>
            </a:r>
            <a:r>
              <a:rPr lang="en-US" dirty="0" err="1" smtClean="0">
                <a:solidFill>
                  <a:schemeClr val="bg1"/>
                </a:solidFill>
              </a:rPr>
              <a:t>menjalankan</a:t>
            </a:r>
            <a:r>
              <a:rPr lang="en-US" dirty="0" smtClean="0">
                <a:solidFill>
                  <a:schemeClr val="bg1"/>
                </a:solidFill>
              </a:rPr>
              <a:t> </a:t>
            </a:r>
            <a:r>
              <a:rPr lang="en-US" dirty="0" err="1" smtClean="0">
                <a:solidFill>
                  <a:schemeClr val="bg1"/>
                </a:solidFill>
              </a:rPr>
              <a:t>aktivitas</a:t>
            </a:r>
            <a:r>
              <a:rPr lang="en-US" dirty="0" smtClean="0">
                <a:solidFill>
                  <a:schemeClr val="bg1"/>
                </a:solidFill>
              </a:rPr>
              <a:t> </a:t>
            </a:r>
            <a:r>
              <a:rPr lang="en-US" dirty="0" err="1" smtClean="0">
                <a:solidFill>
                  <a:schemeClr val="bg1"/>
                </a:solidFill>
              </a:rPr>
              <a:t>metabolisme</a:t>
            </a:r>
            <a:r>
              <a:rPr lang="en-US" dirty="0" smtClean="0">
                <a:solidFill>
                  <a:schemeClr val="bg1"/>
                </a:solidFill>
              </a:rPr>
              <a:t> </a:t>
            </a:r>
            <a:r>
              <a:rPr lang="en-US" dirty="0" err="1" smtClean="0">
                <a:solidFill>
                  <a:schemeClr val="bg1"/>
                </a:solidFill>
              </a:rPr>
              <a:t>untuk</a:t>
            </a:r>
            <a:r>
              <a:rPr lang="en-US" dirty="0" smtClean="0">
                <a:solidFill>
                  <a:schemeClr val="bg1"/>
                </a:solidFill>
              </a:rPr>
              <a:t> </a:t>
            </a:r>
            <a:r>
              <a:rPr lang="en-US" dirty="0" err="1" smtClean="0">
                <a:solidFill>
                  <a:schemeClr val="bg1"/>
                </a:solidFill>
              </a:rPr>
              <a:t>menyediakan</a:t>
            </a:r>
            <a:r>
              <a:rPr lang="en-US" dirty="0" smtClean="0">
                <a:solidFill>
                  <a:schemeClr val="bg1"/>
                </a:solidFill>
              </a:rPr>
              <a:t> </a:t>
            </a:r>
            <a:r>
              <a:rPr lang="en-US" dirty="0" err="1" smtClean="0">
                <a:solidFill>
                  <a:schemeClr val="bg1"/>
                </a:solidFill>
              </a:rPr>
              <a:t>energi</a:t>
            </a:r>
            <a:r>
              <a:rPr lang="en-US" dirty="0" smtClean="0">
                <a:solidFill>
                  <a:schemeClr val="bg1"/>
                </a:solidFill>
              </a:rPr>
              <a:t>.</a:t>
            </a:r>
          </a:p>
          <a:p>
            <a:r>
              <a:rPr lang="en-US" dirty="0" err="1" smtClean="0">
                <a:solidFill>
                  <a:schemeClr val="bg1"/>
                </a:solidFill>
              </a:rPr>
              <a:t>Ribosom</a:t>
            </a:r>
            <a:r>
              <a:rPr lang="en-US" dirty="0" smtClean="0">
                <a:solidFill>
                  <a:schemeClr val="bg1"/>
                </a:solidFill>
              </a:rPr>
              <a:t> : </a:t>
            </a:r>
            <a:r>
              <a:rPr lang="en-US" dirty="0" err="1" smtClean="0">
                <a:solidFill>
                  <a:schemeClr val="bg1"/>
                </a:solidFill>
              </a:rPr>
              <a:t>untuk</a:t>
            </a:r>
            <a:r>
              <a:rPr lang="en-US" dirty="0" smtClean="0">
                <a:solidFill>
                  <a:schemeClr val="bg1"/>
                </a:solidFill>
              </a:rPr>
              <a:t> </a:t>
            </a:r>
            <a:r>
              <a:rPr lang="en-US" dirty="0" err="1" smtClean="0">
                <a:solidFill>
                  <a:schemeClr val="bg1"/>
                </a:solidFill>
              </a:rPr>
              <a:t>sintesis</a:t>
            </a:r>
            <a:r>
              <a:rPr lang="en-US" dirty="0" smtClean="0">
                <a:solidFill>
                  <a:schemeClr val="bg1"/>
                </a:solidFill>
              </a:rPr>
              <a:t> </a:t>
            </a:r>
            <a:r>
              <a:rPr lang="en-US" dirty="0" err="1" smtClean="0">
                <a:solidFill>
                  <a:schemeClr val="bg1"/>
                </a:solidFill>
              </a:rPr>
              <a:t>molekul</a:t>
            </a:r>
            <a:r>
              <a:rPr lang="en-US" dirty="0" smtClean="0">
                <a:solidFill>
                  <a:schemeClr val="bg1"/>
                </a:solidFill>
              </a:rPr>
              <a:t> protein</a:t>
            </a:r>
          </a:p>
          <a:p>
            <a:r>
              <a:rPr lang="en-US" dirty="0" err="1" smtClean="0">
                <a:solidFill>
                  <a:schemeClr val="bg1"/>
                </a:solidFill>
              </a:rPr>
              <a:t>Retikum</a:t>
            </a:r>
            <a:r>
              <a:rPr lang="en-US" dirty="0" smtClean="0">
                <a:solidFill>
                  <a:schemeClr val="bg1"/>
                </a:solidFill>
              </a:rPr>
              <a:t> </a:t>
            </a:r>
            <a:r>
              <a:rPr lang="en-US" dirty="0" err="1" smtClean="0">
                <a:solidFill>
                  <a:schemeClr val="bg1"/>
                </a:solidFill>
              </a:rPr>
              <a:t>endoplasma</a:t>
            </a:r>
            <a:r>
              <a:rPr lang="en-US" dirty="0" smtClean="0">
                <a:solidFill>
                  <a:schemeClr val="bg1"/>
                </a:solidFill>
              </a:rPr>
              <a:t> : </a:t>
            </a:r>
            <a:r>
              <a:rPr lang="en-US" dirty="0" err="1" smtClean="0">
                <a:solidFill>
                  <a:schemeClr val="bg1"/>
                </a:solidFill>
              </a:rPr>
              <a:t>oragnel</a:t>
            </a:r>
            <a:r>
              <a:rPr lang="en-US" dirty="0" smtClean="0">
                <a:solidFill>
                  <a:schemeClr val="bg1"/>
                </a:solidFill>
              </a:rPr>
              <a:t> yang </a:t>
            </a:r>
            <a:r>
              <a:rPr lang="en-US" dirty="0" err="1" smtClean="0">
                <a:solidFill>
                  <a:schemeClr val="bg1"/>
                </a:solidFill>
              </a:rPr>
              <a:t>merupakan</a:t>
            </a:r>
            <a:r>
              <a:rPr lang="en-US" dirty="0" smtClean="0">
                <a:solidFill>
                  <a:schemeClr val="bg1"/>
                </a:solidFill>
              </a:rPr>
              <a:t> </a:t>
            </a:r>
            <a:r>
              <a:rPr lang="en-US" dirty="0" err="1" smtClean="0">
                <a:solidFill>
                  <a:schemeClr val="bg1"/>
                </a:solidFill>
              </a:rPr>
              <a:t>rangkaian</a:t>
            </a:r>
            <a:r>
              <a:rPr lang="en-US" dirty="0" smtClean="0">
                <a:solidFill>
                  <a:schemeClr val="bg1"/>
                </a:solidFill>
              </a:rPr>
              <a:t> </a:t>
            </a:r>
            <a:r>
              <a:rPr lang="en-US" dirty="0" err="1" smtClean="0">
                <a:solidFill>
                  <a:schemeClr val="bg1"/>
                </a:solidFill>
              </a:rPr>
              <a:t>tabung</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berfungsi</a:t>
            </a:r>
            <a:r>
              <a:rPr lang="en-US" dirty="0" smtClean="0">
                <a:solidFill>
                  <a:schemeClr val="bg1"/>
                </a:solidFill>
              </a:rPr>
              <a:t> </a:t>
            </a:r>
            <a:r>
              <a:rPr lang="en-US" dirty="0" err="1" smtClean="0">
                <a:solidFill>
                  <a:schemeClr val="bg1"/>
                </a:solidFill>
              </a:rPr>
              <a:t>untuk</a:t>
            </a:r>
            <a:r>
              <a:rPr lang="en-US" dirty="0" smtClean="0">
                <a:solidFill>
                  <a:schemeClr val="bg1"/>
                </a:solidFill>
              </a:rPr>
              <a:t> transport protein </a:t>
            </a:r>
            <a:r>
              <a:rPr lang="en-US" dirty="0" err="1" smtClean="0">
                <a:solidFill>
                  <a:schemeClr val="bg1"/>
                </a:solidFill>
              </a:rPr>
              <a:t>baru</a:t>
            </a:r>
            <a:r>
              <a:rPr lang="en-US" dirty="0" smtClean="0">
                <a:solidFill>
                  <a:schemeClr val="bg1"/>
                </a:solidFill>
              </a:rPr>
              <a:t> </a:t>
            </a:r>
            <a:r>
              <a:rPr lang="en-US" dirty="0" err="1" smtClean="0">
                <a:solidFill>
                  <a:schemeClr val="bg1"/>
                </a:solidFill>
              </a:rPr>
              <a:t>menuju</a:t>
            </a:r>
            <a:r>
              <a:rPr lang="en-US" dirty="0" smtClean="0">
                <a:solidFill>
                  <a:schemeClr val="bg1"/>
                </a:solidFill>
              </a:rPr>
              <a:t> </a:t>
            </a:r>
            <a:r>
              <a:rPr lang="en-US" dirty="0" err="1" smtClean="0">
                <a:solidFill>
                  <a:schemeClr val="bg1"/>
                </a:solidFill>
              </a:rPr>
              <a:t>lokasi</a:t>
            </a:r>
            <a:r>
              <a:rPr lang="en-US" dirty="0" smtClean="0">
                <a:solidFill>
                  <a:schemeClr val="bg1"/>
                </a:solidFill>
              </a:rPr>
              <a:t> lain</a:t>
            </a:r>
            <a:endParaRPr lang="en-US" dirty="0">
              <a:solidFill>
                <a:schemeClr val="bg1"/>
              </a:solidFill>
            </a:endParaRPr>
          </a:p>
        </p:txBody>
      </p:sp>
      <p:sp>
        <p:nvSpPr>
          <p:cNvPr id="3" name="Title 2"/>
          <p:cNvSpPr>
            <a:spLocks noGrp="1"/>
          </p:cNvSpPr>
          <p:nvPr>
            <p:ph type="title"/>
          </p:nvPr>
        </p:nvSpPr>
        <p:spPr>
          <a:xfrm>
            <a:off x="2209800" y="304800"/>
            <a:ext cx="5334000" cy="1066800"/>
          </a:xfrm>
          <a:solidFill>
            <a:schemeClr val="tx1"/>
          </a:solidFill>
        </p:spPr>
        <p:txBody>
          <a:bodyPr/>
          <a:lstStyle/>
          <a:p>
            <a:pPr algn="ctr"/>
            <a:r>
              <a:rPr lang="en-US" dirty="0" smtClean="0">
                <a:solidFill>
                  <a:schemeClr val="bg1"/>
                </a:solidFill>
              </a:rPr>
              <a:t>      </a:t>
            </a:r>
            <a:br>
              <a:rPr lang="en-US" dirty="0" smtClean="0">
                <a:solidFill>
                  <a:schemeClr val="bg1"/>
                </a:solidFill>
              </a:rPr>
            </a:br>
            <a:r>
              <a:rPr lang="en-US" dirty="0" smtClean="0">
                <a:solidFill>
                  <a:schemeClr val="bg1"/>
                </a:solidFill>
              </a:rPr>
              <a:t>NEURON DALAM SISTEM SARAF</a:t>
            </a:r>
            <a:endParaRPr lang="en-US" dirty="0">
              <a:solidFill>
                <a:schemeClr val="bg1"/>
              </a:solidFill>
            </a:endParaRPr>
          </a:p>
        </p:txBody>
      </p:sp>
    </p:spTree>
    <p:extLst>
      <p:ext uri="{BB962C8B-B14F-4D97-AF65-F5344CB8AC3E}">
        <p14:creationId xmlns:p14="http://schemas.microsoft.com/office/powerpoint/2010/main" val="2739071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990600" y="838200"/>
            <a:ext cx="7239000" cy="4953000"/>
          </a:xfrm>
          <a:prstGeom prst="rect">
            <a:avLst/>
          </a:prstGeom>
        </p:spPr>
        <p:txBody>
          <a:bodyPr/>
          <a:lstStyle/>
          <a:p>
            <a:r>
              <a:rPr lang="id-ID" dirty="0" smtClean="0"/>
              <a:t>7 langkah aksi (sebagian besar)  neurotransmitter : </a:t>
            </a:r>
            <a:endParaRPr lang="id-ID" dirty="0"/>
          </a:p>
        </p:txBody>
      </p:sp>
      <p:sp>
        <p:nvSpPr>
          <p:cNvPr id="3" name="Title 2"/>
          <p:cNvSpPr>
            <a:spLocks noGrp="1"/>
          </p:cNvSpPr>
          <p:nvPr>
            <p:ph type="title"/>
          </p:nvPr>
        </p:nvSpPr>
        <p:spPr>
          <a:xfrm>
            <a:off x="1069848" y="304800"/>
            <a:ext cx="7083552" cy="457200"/>
          </a:xfrm>
        </p:spPr>
        <p:txBody>
          <a:bodyPr>
            <a:normAutofit fontScale="90000"/>
          </a:bodyPr>
          <a:lstStyle/>
          <a:p>
            <a:r>
              <a:rPr lang="id-ID" sz="1400" dirty="0" smtClean="0">
                <a:solidFill>
                  <a:schemeClr val="bg1"/>
                </a:solidFill>
                <a:sym typeface="Wingdings" pitchFamily="2" charset="2"/>
              </a:rPr>
              <a:t> </a:t>
            </a:r>
            <a:r>
              <a:rPr lang="id-ID" sz="3200" dirty="0" smtClean="0">
                <a:solidFill>
                  <a:schemeClr val="bg1"/>
                </a:solidFill>
                <a:sym typeface="Wingdings" pitchFamily="2" charset="2"/>
              </a:rPr>
              <a:t>Transmisi sinaps</a:t>
            </a:r>
            <a:endParaRPr lang="id-ID" sz="3200" dirty="0">
              <a:solidFill>
                <a:schemeClr val="bg1"/>
              </a:solidFill>
            </a:endParaRPr>
          </a:p>
        </p:txBody>
      </p:sp>
      <p:pic>
        <p:nvPicPr>
          <p:cNvPr id="1026" name="Picture 2" descr="C:\Users\User\Documents\Scanned Documents\Image (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47800"/>
            <a:ext cx="6858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23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838200" y="1066800"/>
            <a:ext cx="7696200" cy="5791200"/>
          </a:xfrm>
          <a:prstGeom prst="rect">
            <a:avLst/>
          </a:prstGeom>
          <a:solidFill>
            <a:schemeClr val="tx1"/>
          </a:solidFill>
        </p:spPr>
        <p:txBody>
          <a:bodyPr>
            <a:normAutofit fontScale="92500" lnSpcReduction="20000"/>
          </a:bodyPr>
          <a:lstStyle/>
          <a:p>
            <a:r>
              <a:rPr lang="id-ID" dirty="0" smtClean="0">
                <a:solidFill>
                  <a:schemeClr val="bg1"/>
                </a:solidFill>
              </a:rPr>
              <a:t>Reseptor neurotransmitter pada neuron postsinaps</a:t>
            </a:r>
          </a:p>
          <a:p>
            <a:pPr marL="0" indent="0">
              <a:buNone/>
            </a:pPr>
            <a:r>
              <a:rPr lang="id-ID" dirty="0" smtClean="0">
                <a:solidFill>
                  <a:schemeClr val="bg1"/>
                </a:solidFill>
              </a:rPr>
              <a:t>     adalah sebuah protein yang tertanam di membran neuron.</a:t>
            </a:r>
          </a:p>
          <a:p>
            <a:r>
              <a:rPr lang="id-ID" dirty="0" smtClean="0">
                <a:solidFill>
                  <a:schemeClr val="bg1"/>
                </a:solidFill>
              </a:rPr>
              <a:t>Efek ionotropik </a:t>
            </a:r>
            <a:r>
              <a:rPr lang="id-ID" dirty="0" smtClean="0">
                <a:solidFill>
                  <a:schemeClr val="bg1"/>
                </a:solidFill>
                <a:sym typeface="Wingdings" pitchFamily="2" charset="2"/>
              </a:rPr>
              <a:t>  ketika neurotransmitter melekat pada sisi aktif reseptor pada membran akan langsung membuka kanal-kanal ion tertentu. (terjadi dlm 1 ms- bbrp ms selama 20 ms)</a:t>
            </a:r>
          </a:p>
          <a:p>
            <a:pPr marL="0" indent="0">
              <a:buNone/>
            </a:pPr>
            <a:r>
              <a:rPr lang="id-ID" dirty="0" smtClean="0">
                <a:solidFill>
                  <a:schemeClr val="bg1"/>
                </a:solidFill>
                <a:sym typeface="Wingdings" pitchFamily="2" charset="2"/>
              </a:rPr>
              <a:t>      Contoh : Glutamat, sebagai eksitator sinaps pada otak</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GABA, sebagai inhibitor sinaps pada otak</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Asetilkolin, sebagai eksitator sinaps</a:t>
            </a:r>
          </a:p>
          <a:p>
            <a:r>
              <a:rPr lang="id-ID" dirty="0" smtClean="0">
                <a:solidFill>
                  <a:schemeClr val="bg1"/>
                </a:solidFill>
                <a:sym typeface="Wingdings" pitchFamily="2" charset="2"/>
              </a:rPr>
              <a:t>Efek metabotropik  memulai rangkaian metabolisme yang  efeknya lambat akan tetapi berlangsung lebih lama daripada efek ionotropik. (terjadi dlm jeda wkt 30 ms setelah pelepasan neurotransmitter berlangsung selam bbrp detik, menit atau lebih). Urutan peristiwa pada sinapsis metabotropik yang menggunakan second messenger dalam neuron post sinaps : </a:t>
            </a:r>
          </a:p>
          <a:p>
            <a:pPr marL="0" indent="0">
              <a:buNone/>
            </a:pPr>
            <a:r>
              <a:rPr lang="id-ID" dirty="0" smtClean="0">
                <a:solidFill>
                  <a:schemeClr val="bg1"/>
                </a:solidFill>
                <a:sym typeface="Wingdings" pitchFamily="2" charset="2"/>
              </a:rPr>
              <a:t>       1. Molekul neurotransmitter menempel ke reseptor metabotropik yang </a:t>
            </a:r>
          </a:p>
          <a:p>
            <a:pPr marL="0" indent="0">
              <a:buNone/>
            </a:pPr>
            <a:r>
              <a:rPr lang="id-ID" dirty="0" smtClean="0">
                <a:solidFill>
                  <a:schemeClr val="bg1"/>
                </a:solidFill>
                <a:sym typeface="Wingdings" pitchFamily="2" charset="2"/>
              </a:rPr>
              <a:t>           terstimulasi</a:t>
            </a:r>
          </a:p>
          <a:p>
            <a:pPr marL="0" indent="0">
              <a:buNone/>
            </a:pPr>
            <a:r>
              <a:rPr lang="id-ID" dirty="0" smtClean="0">
                <a:solidFill>
                  <a:schemeClr val="bg1"/>
                </a:solidFill>
                <a:sym typeface="Wingdings" pitchFamily="2" charset="2"/>
              </a:rPr>
              <a:t>      2.  Protein reseptor menekuk dan melepas protein G</a:t>
            </a:r>
          </a:p>
          <a:p>
            <a:pPr marL="0" indent="0">
              <a:buNone/>
            </a:pPr>
            <a:r>
              <a:rPr lang="id-ID" dirty="0" smtClean="0">
                <a:solidFill>
                  <a:schemeClr val="bg1"/>
                </a:solidFill>
                <a:sym typeface="Wingdings" pitchFamily="2" charset="2"/>
              </a:rPr>
              <a:t>       3.  Protein G mengaktivasi second messenger spt AMP siklik, second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berkomunikasi dengan bagian dalam sel. Penyampai pesan kedua membuka/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menutup kanal, mengubah pembentukan protein atau mengaktivasi suatu </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bagian dari sebuah kromosom.</a:t>
            </a:r>
            <a:r>
              <a:rPr lang="id-ID" dirty="0" smtClean="0">
                <a:sym typeface="Wingdings" pitchFamily="2" charset="2"/>
              </a:rPr>
              <a:t>messenger</a:t>
            </a:r>
          </a:p>
          <a:p>
            <a:pPr marL="0" indent="0">
              <a:buNone/>
            </a:pPr>
            <a:r>
              <a:rPr lang="id-ID" dirty="0">
                <a:sym typeface="Wingdings" pitchFamily="2" charset="2"/>
              </a:rPr>
              <a:t> </a:t>
            </a:r>
            <a:r>
              <a:rPr lang="id-ID" dirty="0" smtClean="0">
                <a:sym typeface="Wingdings" pitchFamily="2" charset="2"/>
              </a:rPr>
              <a:t>           dapat merubah jalur metabolisme, mengaktivasi gen dalam nukleus dan     </a:t>
            </a:r>
          </a:p>
          <a:p>
            <a:pPr marL="0" indent="0">
              <a:buNone/>
            </a:pPr>
            <a:r>
              <a:rPr lang="id-ID" dirty="0">
                <a:sym typeface="Wingdings" pitchFamily="2" charset="2"/>
              </a:rPr>
              <a:t> </a:t>
            </a:r>
            <a:r>
              <a:rPr lang="id-ID" dirty="0" smtClean="0">
                <a:sym typeface="Wingdings" pitchFamily="2" charset="2"/>
              </a:rPr>
              <a:t>            membuat kanal-kanal ion membuka dan menutup</a:t>
            </a:r>
          </a:p>
          <a:p>
            <a:endParaRPr lang="id-ID" dirty="0" smtClean="0"/>
          </a:p>
          <a:p>
            <a:pPr marL="0" indent="0">
              <a:buNone/>
            </a:pPr>
            <a:endParaRPr lang="id-ID" dirty="0"/>
          </a:p>
        </p:txBody>
      </p:sp>
      <p:sp>
        <p:nvSpPr>
          <p:cNvPr id="3" name="Title 2"/>
          <p:cNvSpPr>
            <a:spLocks noGrp="1"/>
          </p:cNvSpPr>
          <p:nvPr>
            <p:ph type="title"/>
          </p:nvPr>
        </p:nvSpPr>
        <p:spPr>
          <a:xfrm>
            <a:off x="1066800" y="152400"/>
            <a:ext cx="6858000" cy="914400"/>
          </a:xfrm>
        </p:spPr>
        <p:txBody>
          <a:bodyPr>
            <a:noAutofit/>
          </a:bodyPr>
          <a:lstStyle/>
          <a:p>
            <a:r>
              <a:rPr lang="id-ID" sz="2000" dirty="0" smtClean="0">
                <a:solidFill>
                  <a:schemeClr val="bg1"/>
                </a:solidFill>
                <a:sym typeface="Wingdings" pitchFamily="2" charset="2"/>
              </a:rPr>
              <a:t>aktivasi reseptor pada neuron postsinaps</a:t>
            </a:r>
            <a:endParaRPr lang="id-ID" sz="2000" dirty="0">
              <a:solidFill>
                <a:schemeClr val="bg1"/>
              </a:solidFill>
            </a:endParaRPr>
          </a:p>
        </p:txBody>
      </p:sp>
    </p:spTree>
    <p:extLst>
      <p:ext uri="{BB962C8B-B14F-4D97-AF65-F5344CB8AC3E}">
        <p14:creationId xmlns:p14="http://schemas.microsoft.com/office/powerpoint/2010/main" val="1007268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57200" y="1219200"/>
            <a:ext cx="8077200" cy="5334000"/>
          </a:xfrm>
          <a:prstGeom prst="rect">
            <a:avLst/>
          </a:prstGeom>
          <a:solidFill>
            <a:schemeClr val="tx1"/>
          </a:solidFill>
        </p:spPr>
        <p:txBody>
          <a:bodyPr>
            <a:normAutofit/>
          </a:bodyPr>
          <a:lstStyle/>
          <a:p>
            <a:r>
              <a:rPr lang="id-ID" sz="2900" dirty="0" smtClean="0">
                <a:solidFill>
                  <a:schemeClr val="bg1"/>
                </a:solidFill>
              </a:rPr>
              <a:t>Peran sinap ionotropik pada perilaku :</a:t>
            </a:r>
          </a:p>
          <a:p>
            <a:pPr marL="0" indent="0">
              <a:buNone/>
            </a:pPr>
            <a:r>
              <a:rPr lang="id-ID" dirty="0" smtClean="0">
                <a:solidFill>
                  <a:schemeClr val="bg1"/>
                </a:solidFill>
              </a:rPr>
              <a:t>      Otak perlu aliran informasi yang berganti-ganti dengan cepat,  untuk penglihatan dan pendengaran</a:t>
            </a:r>
          </a:p>
          <a:p>
            <a:pPr marL="0" indent="0">
              <a:buNone/>
            </a:pPr>
            <a:endParaRPr lang="id-ID" dirty="0" smtClean="0">
              <a:solidFill>
                <a:schemeClr val="bg1"/>
              </a:solidFill>
            </a:endParaRPr>
          </a:p>
          <a:p>
            <a:r>
              <a:rPr lang="id-ID" sz="2900" dirty="0" smtClean="0">
                <a:solidFill>
                  <a:schemeClr val="bg1"/>
                </a:solidFill>
              </a:rPr>
              <a:t>Peran sinap metabotropik pada perilaku : </a:t>
            </a:r>
          </a:p>
          <a:p>
            <a:pPr marL="0" indent="0">
              <a:buNone/>
            </a:pPr>
            <a:r>
              <a:rPr lang="id-ID" dirty="0" smtClean="0">
                <a:solidFill>
                  <a:schemeClr val="bg1"/>
                </a:solidFill>
              </a:rPr>
              <a:t>      Proses yang lebih lambat &amp; memberikan pengalaman lebih lama</a:t>
            </a:r>
          </a:p>
          <a:p>
            <a:pPr marL="0" indent="0">
              <a:buNone/>
            </a:pPr>
            <a:r>
              <a:rPr lang="id-ID" dirty="0" smtClean="0">
                <a:solidFill>
                  <a:schemeClr val="bg1"/>
                </a:solidFill>
              </a:rPr>
              <a:t>      Sebagian besar termasuk golongan peptida sebagai neuromodulator, </a:t>
            </a:r>
          </a:p>
          <a:p>
            <a:pPr marL="0" indent="0">
              <a:buNone/>
            </a:pPr>
            <a:r>
              <a:rPr lang="id-ID" dirty="0">
                <a:solidFill>
                  <a:schemeClr val="bg1"/>
                </a:solidFill>
              </a:rPr>
              <a:t> </a:t>
            </a:r>
            <a:r>
              <a:rPr lang="id-ID" dirty="0" smtClean="0">
                <a:solidFill>
                  <a:schemeClr val="bg1"/>
                </a:solidFill>
              </a:rPr>
              <a:t>     artinya molekul tersebut tidak secara langsung  mengeksitasi atau</a:t>
            </a:r>
          </a:p>
          <a:p>
            <a:pPr marL="0" indent="0">
              <a:buNone/>
            </a:pPr>
            <a:r>
              <a:rPr lang="id-ID" dirty="0">
                <a:solidFill>
                  <a:schemeClr val="bg1"/>
                </a:solidFill>
              </a:rPr>
              <a:t> </a:t>
            </a:r>
            <a:r>
              <a:rPr lang="id-ID" dirty="0" smtClean="0">
                <a:solidFill>
                  <a:schemeClr val="bg1"/>
                </a:solidFill>
              </a:rPr>
              <a:t>      menginhibisi neuron postsinaps tetapi memengaruhi tingkat pelepasan</a:t>
            </a:r>
          </a:p>
          <a:p>
            <a:pPr marL="0" indent="0">
              <a:buNone/>
            </a:pPr>
            <a:r>
              <a:rPr lang="id-ID" dirty="0">
                <a:solidFill>
                  <a:schemeClr val="bg1"/>
                </a:solidFill>
              </a:rPr>
              <a:t> </a:t>
            </a:r>
            <a:r>
              <a:rPr lang="id-ID" dirty="0" smtClean="0">
                <a:solidFill>
                  <a:schemeClr val="bg1"/>
                </a:solidFill>
              </a:rPr>
              <a:t>      neurotransmitter lain atau memengaruhi respon neuron postsinaps </a:t>
            </a:r>
          </a:p>
          <a:p>
            <a:pPr marL="0" indent="0">
              <a:buNone/>
            </a:pPr>
            <a:r>
              <a:rPr lang="id-ID" dirty="0">
                <a:solidFill>
                  <a:schemeClr val="bg1"/>
                </a:solidFill>
              </a:rPr>
              <a:t> </a:t>
            </a:r>
            <a:r>
              <a:rPr lang="id-ID" dirty="0" smtClean="0">
                <a:solidFill>
                  <a:schemeClr val="bg1"/>
                </a:solidFill>
              </a:rPr>
              <a:t>      terhadap beragam  input. </a:t>
            </a:r>
          </a:p>
          <a:p>
            <a:pPr marL="0" indent="0">
              <a:buNone/>
            </a:pPr>
            <a:r>
              <a:rPr lang="id-ID" dirty="0" smtClean="0">
                <a:solidFill>
                  <a:schemeClr val="bg1"/>
                </a:solidFill>
              </a:rPr>
              <a:t>      Contoh : rasa lapar, haus, takut dan marah dalam jangka panjang   </a:t>
            </a:r>
          </a:p>
          <a:p>
            <a:pPr marL="0" indent="0">
              <a:buNone/>
            </a:pPr>
            <a:r>
              <a:rPr lang="id-ID" dirty="0">
                <a:solidFill>
                  <a:schemeClr val="bg1"/>
                </a:solidFill>
              </a:rPr>
              <a:t> </a:t>
            </a:r>
            <a:r>
              <a:rPr lang="id-ID" dirty="0" smtClean="0">
                <a:solidFill>
                  <a:schemeClr val="bg1"/>
                </a:solidFill>
              </a:rPr>
              <a:t>     dapat menghasilkan beberapa perilaku, pengecapan dan rasa sakit.</a:t>
            </a:r>
            <a:endParaRPr lang="id-ID" dirty="0">
              <a:solidFill>
                <a:schemeClr val="bg1"/>
              </a:solidFill>
            </a:endParaRPr>
          </a:p>
        </p:txBody>
      </p:sp>
      <p:sp>
        <p:nvSpPr>
          <p:cNvPr id="3" name="Title 2"/>
          <p:cNvSpPr>
            <a:spLocks noGrp="1"/>
          </p:cNvSpPr>
          <p:nvPr>
            <p:ph type="title"/>
          </p:nvPr>
        </p:nvSpPr>
        <p:spPr>
          <a:xfrm>
            <a:off x="990600" y="381000"/>
            <a:ext cx="7159752" cy="914400"/>
          </a:xfrm>
        </p:spPr>
        <p:txBody>
          <a:bodyPr>
            <a:normAutofit/>
          </a:bodyPr>
          <a:lstStyle/>
          <a:p>
            <a:r>
              <a:rPr lang="id-ID" sz="1400" dirty="0" smtClean="0">
                <a:sym typeface="Wingdings" pitchFamily="2" charset="2"/>
              </a:rPr>
              <a:t></a:t>
            </a:r>
            <a:r>
              <a:rPr lang="id-ID" sz="2400" dirty="0" smtClean="0">
                <a:solidFill>
                  <a:schemeClr val="bg1"/>
                </a:solidFill>
                <a:sym typeface="Wingdings" pitchFamily="2" charset="2"/>
              </a:rPr>
              <a:t>Peran sinaps pada perilaku</a:t>
            </a:r>
            <a:endParaRPr lang="id-ID" sz="2400" dirty="0">
              <a:solidFill>
                <a:schemeClr val="bg1"/>
              </a:solidFill>
            </a:endParaRPr>
          </a:p>
        </p:txBody>
      </p:sp>
    </p:spTree>
    <p:extLst>
      <p:ext uri="{BB962C8B-B14F-4D97-AF65-F5344CB8AC3E}">
        <p14:creationId xmlns:p14="http://schemas.microsoft.com/office/powerpoint/2010/main" val="3882957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id-ID" sz="3600" dirty="0" smtClean="0"/>
              <a:t>Sistem neuroendokrin</a:t>
            </a:r>
            <a:endParaRPr lang="id-ID" sz="3600" dirty="0"/>
          </a:p>
        </p:txBody>
      </p:sp>
      <p:sp>
        <p:nvSpPr>
          <p:cNvPr id="3" name="Content Placeholder 2"/>
          <p:cNvSpPr>
            <a:spLocks noGrp="1"/>
          </p:cNvSpPr>
          <p:nvPr>
            <p:ph idx="4294967295"/>
          </p:nvPr>
        </p:nvSpPr>
        <p:spPr>
          <a:xfrm>
            <a:off x="228601" y="838201"/>
            <a:ext cx="8759370" cy="5773964"/>
          </a:xfrm>
          <a:prstGeom prst="rect">
            <a:avLst/>
          </a:prstGeom>
        </p:spPr>
        <p:txBody>
          <a:bodyPr/>
          <a:lstStyle/>
          <a:p>
            <a:pPr marL="0" indent="0">
              <a:buNone/>
            </a:pPr>
            <a:r>
              <a:rPr lang="id-ID" sz="1800" dirty="0"/>
              <a:t>Sistem saraf berkomunikasi langsung dgn sinaps. Untuk menyampaikan pesan secara meluas, sistem saraf memanfaatkan hormon.</a:t>
            </a:r>
          </a:p>
          <a:p>
            <a:pPr marL="0" indent="0">
              <a:buNone/>
            </a:pPr>
            <a:endParaRPr lang="id-ID" dirty="0"/>
          </a:p>
        </p:txBody>
      </p:sp>
      <p:sp>
        <p:nvSpPr>
          <p:cNvPr id="4" name="Oval 3"/>
          <p:cNvSpPr/>
          <p:nvPr/>
        </p:nvSpPr>
        <p:spPr>
          <a:xfrm>
            <a:off x="457200" y="32004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Stimulus</a:t>
            </a:r>
            <a:endParaRPr lang="id-ID" dirty="0"/>
          </a:p>
        </p:txBody>
      </p:sp>
      <p:sp>
        <p:nvSpPr>
          <p:cNvPr id="5" name="Oval 4"/>
          <p:cNvSpPr/>
          <p:nvPr/>
        </p:nvSpPr>
        <p:spPr>
          <a:xfrm>
            <a:off x="2830286" y="1828800"/>
            <a:ext cx="1524000" cy="1052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Sistem Saraf Cepat </a:t>
            </a:r>
            <a:endParaRPr lang="id-ID" dirty="0"/>
          </a:p>
        </p:txBody>
      </p:sp>
      <p:sp>
        <p:nvSpPr>
          <p:cNvPr id="6" name="Oval 5"/>
          <p:cNvSpPr/>
          <p:nvPr/>
        </p:nvSpPr>
        <p:spPr>
          <a:xfrm>
            <a:off x="2830286" y="4267200"/>
            <a:ext cx="164918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Sistem Endokrin lambat</a:t>
            </a:r>
            <a:endParaRPr lang="id-ID" dirty="0"/>
          </a:p>
        </p:txBody>
      </p:sp>
      <p:sp>
        <p:nvSpPr>
          <p:cNvPr id="8" name="Oval 7"/>
          <p:cNvSpPr/>
          <p:nvPr/>
        </p:nvSpPr>
        <p:spPr>
          <a:xfrm>
            <a:off x="5461000" y="1190170"/>
            <a:ext cx="2667000" cy="1324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Kenaikan tekanan darah, respirasi dan suhu</a:t>
            </a:r>
            <a:endParaRPr lang="id-ID" dirty="0"/>
          </a:p>
        </p:txBody>
      </p:sp>
      <p:sp>
        <p:nvSpPr>
          <p:cNvPr id="9" name="Oval 8"/>
          <p:cNvSpPr/>
          <p:nvPr/>
        </p:nvSpPr>
        <p:spPr>
          <a:xfrm>
            <a:off x="5638800" y="5065486"/>
            <a:ext cx="272687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Perubahan metabolisme atau fungsi organ</a:t>
            </a:r>
            <a:endParaRPr lang="id-ID" dirty="0"/>
          </a:p>
        </p:txBody>
      </p:sp>
      <p:cxnSp>
        <p:nvCxnSpPr>
          <p:cNvPr id="11" name="Straight Arrow Connector 10"/>
          <p:cNvCxnSpPr/>
          <p:nvPr/>
        </p:nvCxnSpPr>
        <p:spPr>
          <a:xfrm flipV="1">
            <a:off x="2130631" y="2795812"/>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56397" y="1643119"/>
            <a:ext cx="849087"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49631" y="4091463"/>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01241" y="5219700"/>
            <a:ext cx="1001487"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001984" y="2607128"/>
            <a:ext cx="2770416" cy="722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Neurotransmitter</a:t>
            </a:r>
            <a:endParaRPr lang="id-ID" dirty="0"/>
          </a:p>
        </p:txBody>
      </p:sp>
      <p:sp>
        <p:nvSpPr>
          <p:cNvPr id="22" name="Oval 21"/>
          <p:cNvSpPr/>
          <p:nvPr/>
        </p:nvSpPr>
        <p:spPr>
          <a:xfrm>
            <a:off x="5312227" y="4296229"/>
            <a:ext cx="1754414"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Hormon</a:t>
            </a:r>
            <a:endParaRPr lang="id-ID" dirty="0"/>
          </a:p>
        </p:txBody>
      </p:sp>
      <p:cxnSp>
        <p:nvCxnSpPr>
          <p:cNvPr id="24" name="Straight Arrow Connector 23"/>
          <p:cNvCxnSpPr/>
          <p:nvPr/>
        </p:nvCxnSpPr>
        <p:spPr>
          <a:xfrm>
            <a:off x="4441769" y="2607127"/>
            <a:ext cx="424544"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39260" y="4600575"/>
            <a:ext cx="580574" cy="267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189434" y="3421290"/>
            <a:ext cx="2798536" cy="742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Neuroendokrin</a:t>
            </a:r>
            <a:endParaRPr lang="id-ID" dirty="0"/>
          </a:p>
        </p:txBody>
      </p:sp>
      <p:cxnSp>
        <p:nvCxnSpPr>
          <p:cNvPr id="30" name="Straight Arrow Connector 29"/>
          <p:cNvCxnSpPr/>
          <p:nvPr/>
        </p:nvCxnSpPr>
        <p:spPr>
          <a:xfrm>
            <a:off x="6836229" y="3140527"/>
            <a:ext cx="34562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066641" y="4261974"/>
            <a:ext cx="328042" cy="239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372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914400" y="914400"/>
            <a:ext cx="7223760" cy="4440936"/>
          </a:xfrm>
          <a:prstGeom prst="rect">
            <a:avLst/>
          </a:prstGeom>
          <a:solidFill>
            <a:schemeClr val="tx1"/>
          </a:solidFill>
        </p:spPr>
        <p:txBody>
          <a:bodyPr>
            <a:normAutofit/>
          </a:bodyPr>
          <a:lstStyle/>
          <a:p>
            <a:r>
              <a:rPr lang="id-ID" dirty="0" smtClean="0">
                <a:solidFill>
                  <a:schemeClr val="bg1"/>
                </a:solidFill>
              </a:rPr>
              <a:t>Hormon </a:t>
            </a:r>
            <a:r>
              <a:rPr lang="id-ID" dirty="0" smtClean="0">
                <a:solidFill>
                  <a:schemeClr val="bg1"/>
                </a:solidFill>
                <a:sym typeface="Wingdings" pitchFamily="2" charset="2"/>
              </a:rPr>
              <a:t> zat kimia yang disekresi oleh kelenjar dan sel-sel lain, hormon ditransportasi oleh darah menuju organ target.</a:t>
            </a:r>
          </a:p>
          <a:p>
            <a:r>
              <a:rPr lang="id-ID" dirty="0" smtClean="0">
                <a:solidFill>
                  <a:schemeClr val="bg1"/>
                </a:solidFill>
                <a:sym typeface="Wingdings" pitchFamily="2" charset="2"/>
              </a:rPr>
              <a:t>Banyak zat kimia yang berperan ganda sebagai hormon dan juga neurotransmitter, ex : epinefrin, norepinefrin, insulin &amp; oksitosin</a:t>
            </a:r>
          </a:p>
          <a:p>
            <a:r>
              <a:rPr lang="id-ID" dirty="0" smtClean="0">
                <a:solidFill>
                  <a:schemeClr val="bg1"/>
                </a:solidFill>
                <a:sym typeface="Wingdings" pitchFamily="2" charset="2"/>
              </a:rPr>
              <a:t>Hormon berguna untuk mengatur perubahan jangka panjang pada beberapa bagian tubuh sekaligus.</a:t>
            </a:r>
          </a:p>
          <a:p>
            <a:r>
              <a:rPr lang="id-ID" dirty="0" smtClean="0">
                <a:solidFill>
                  <a:schemeClr val="bg1"/>
                </a:solidFill>
                <a:sym typeface="Wingdings" pitchFamily="2" charset="2"/>
              </a:rPr>
              <a:t>Gb. Kelenjar endokrin yang utama pada manusia </a:t>
            </a:r>
            <a:r>
              <a:rPr lang="id-ID" dirty="0" smtClean="0">
                <a:sym typeface="Wingdings" pitchFamily="2" charset="2"/>
              </a:rPr>
              <a:t>:</a:t>
            </a:r>
          </a:p>
          <a:p>
            <a:pPr marL="0" indent="0">
              <a:buNone/>
            </a:pPr>
            <a:endParaRPr lang="id-ID" dirty="0"/>
          </a:p>
        </p:txBody>
      </p:sp>
      <p:sp>
        <p:nvSpPr>
          <p:cNvPr id="3" name="Title 2"/>
          <p:cNvSpPr>
            <a:spLocks noGrp="1"/>
          </p:cNvSpPr>
          <p:nvPr>
            <p:ph type="title"/>
          </p:nvPr>
        </p:nvSpPr>
        <p:spPr>
          <a:xfrm>
            <a:off x="914400" y="304800"/>
            <a:ext cx="7391400" cy="609600"/>
          </a:xfrm>
        </p:spPr>
        <p:txBody>
          <a:bodyPr>
            <a:normAutofit fontScale="90000"/>
          </a:bodyPr>
          <a:lstStyle/>
          <a:p>
            <a:r>
              <a:rPr lang="id-ID" sz="1400" dirty="0" smtClean="0">
                <a:sym typeface="Wingdings" pitchFamily="2" charset="2"/>
              </a:rPr>
              <a:t> </a:t>
            </a:r>
            <a:r>
              <a:rPr lang="en-US" sz="5400" dirty="0" smtClean="0">
                <a:solidFill>
                  <a:schemeClr val="bg1"/>
                </a:solidFill>
                <a:sym typeface="Wingdings" pitchFamily="2" charset="2"/>
              </a:rPr>
              <a:t>H</a:t>
            </a:r>
            <a:r>
              <a:rPr lang="id-ID" sz="5400" dirty="0" smtClean="0">
                <a:solidFill>
                  <a:schemeClr val="bg1"/>
                </a:solidFill>
                <a:sym typeface="Wingdings" pitchFamily="2" charset="2"/>
              </a:rPr>
              <a:t>ormon</a:t>
            </a:r>
            <a:endParaRPr lang="id-ID" sz="5400" dirty="0">
              <a:solidFill>
                <a:schemeClr val="bg1"/>
              </a:solidFill>
            </a:endParaRPr>
          </a:p>
        </p:txBody>
      </p:sp>
      <p:pic>
        <p:nvPicPr>
          <p:cNvPr id="2050" name="Picture 2" descr="C:\Users\User\Documents\Scanned Documents\Image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7239000" cy="39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61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1066800" y="838200"/>
            <a:ext cx="7239000" cy="5562600"/>
          </a:xfrm>
          <a:prstGeom prst="rect">
            <a:avLst/>
          </a:prstGeom>
          <a:solidFill>
            <a:schemeClr val="tx1"/>
          </a:solidFill>
        </p:spPr>
        <p:txBody>
          <a:bodyPr>
            <a:normAutofit lnSpcReduction="10000"/>
          </a:bodyPr>
          <a:lstStyle/>
          <a:p>
            <a:r>
              <a:rPr lang="id-ID" dirty="0" smtClean="0">
                <a:solidFill>
                  <a:schemeClr val="bg1"/>
                </a:solidFill>
              </a:rPr>
              <a:t>Menurut perkiraan terbaru sistem saraf menggunakan 100 neurotransmitter diberbagai bagian. Sebagian besar diantaranya  memiliki beberapa jenis reseptor dan setiap reseptor memiliki karakteristik masing-masing. Secara teori variasi pada sinaps memiliki suatu hubungan dengan variasi perilaku.</a:t>
            </a:r>
          </a:p>
          <a:p>
            <a:r>
              <a:rPr lang="id-ID" dirty="0" smtClean="0">
                <a:solidFill>
                  <a:schemeClr val="bg1"/>
                </a:solidFill>
              </a:rPr>
              <a:t>Tahun 1900 an peneliti melakukan studi pada variasi jumlah reseptor dopamin dan menyimpulkan bahwa individu yang memiliki salah satu bentuk tertentu reseptor D2 (salah satu dari 5 reseptor dopamin) yang memiliki kecenderungan menjadi pecandu alkohol menyimpulkan bahwa gen (yang mengode reseptor D2) juga meningkatkan perilaku : pencari kesenangan dalam konsumsi alkohol, penggunaan obat tanpa resep, pola makan berlebihan, hobi berjudi.</a:t>
            </a:r>
          </a:p>
          <a:p>
            <a:r>
              <a:rPr lang="id-ID" dirty="0" smtClean="0">
                <a:solidFill>
                  <a:schemeClr val="bg1"/>
                </a:solidFill>
              </a:rPr>
              <a:t>Reseptor D4, kepribadian yang selalu ingin mencoba hal yang baru, rasa ingin tahu, impulsif, dan pemarah.</a:t>
            </a:r>
          </a:p>
          <a:p>
            <a:r>
              <a:rPr lang="id-ID" dirty="0" smtClean="0">
                <a:solidFill>
                  <a:schemeClr val="bg1"/>
                </a:solidFill>
              </a:rPr>
              <a:t>Sebagian besar hasil studi menunjukan kaitan yang lemah, jumlah sampel yang kecil dan replikasi data sulit dilakukan.</a:t>
            </a:r>
          </a:p>
          <a:p>
            <a:r>
              <a:rPr lang="id-ID" dirty="0" smtClean="0">
                <a:solidFill>
                  <a:schemeClr val="bg1"/>
                </a:solidFill>
              </a:rPr>
              <a:t>Kepribadian adalah masalah yang rumit, sulit diukur, dipengaruhi sejumlah pengalaman hidup, dan sejumlah besar gen. Jadi untuk mengetahui peran satu gen pada perilaku merupakan suatu hal yang sulit.</a:t>
            </a:r>
            <a:endParaRPr lang="id-ID" dirty="0">
              <a:solidFill>
                <a:schemeClr val="bg1"/>
              </a:solidFill>
            </a:endParaRPr>
          </a:p>
        </p:txBody>
      </p:sp>
      <p:sp>
        <p:nvSpPr>
          <p:cNvPr id="3" name="Title 2"/>
          <p:cNvSpPr>
            <a:spLocks noGrp="1"/>
          </p:cNvSpPr>
          <p:nvPr>
            <p:ph type="title"/>
          </p:nvPr>
        </p:nvSpPr>
        <p:spPr>
          <a:xfrm>
            <a:off x="1066800" y="304800"/>
            <a:ext cx="7391400" cy="457200"/>
          </a:xfrm>
        </p:spPr>
        <p:txBody>
          <a:bodyPr>
            <a:noAutofit/>
          </a:bodyPr>
          <a:lstStyle/>
          <a:p>
            <a:r>
              <a:rPr lang="id-ID" sz="3200" dirty="0" smtClean="0">
                <a:solidFill>
                  <a:schemeClr val="tx1">
                    <a:lumMod val="95000"/>
                  </a:schemeClr>
                </a:solidFill>
                <a:sym typeface="Wingdings" pitchFamily="2" charset="2"/>
              </a:rPr>
              <a:t>Sinapsis dan kepribadian</a:t>
            </a:r>
            <a:endParaRPr lang="id-ID" sz="3200" dirty="0">
              <a:solidFill>
                <a:schemeClr val="tx1">
                  <a:lumMod val="95000"/>
                </a:schemeClr>
              </a:solidFill>
            </a:endParaRPr>
          </a:p>
        </p:txBody>
      </p:sp>
    </p:spTree>
    <p:extLst>
      <p:ext uri="{BB962C8B-B14F-4D97-AF65-F5344CB8AC3E}">
        <p14:creationId xmlns:p14="http://schemas.microsoft.com/office/powerpoint/2010/main" val="2747736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95000"/>
                  </a:schemeClr>
                </a:solidFill>
              </a:rPr>
              <a:t>OBAT-OBATAN DAN SINAPSIS</a:t>
            </a:r>
            <a:endParaRPr lang="en-US"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457200"/>
            <a:ext cx="7235952" cy="914400"/>
          </a:xfrm>
          <a:solidFill>
            <a:schemeClr val="tx1"/>
          </a:solidFill>
        </p:spPr>
        <p:txBody>
          <a:bodyPr>
            <a:normAutofit/>
          </a:bodyPr>
          <a:lstStyle/>
          <a:p>
            <a:r>
              <a:rPr lang="id-ID" dirty="0" smtClean="0">
                <a:solidFill>
                  <a:schemeClr val="bg1"/>
                </a:solidFill>
              </a:rPr>
              <a:t/>
            </a:r>
            <a:br>
              <a:rPr lang="id-ID" dirty="0" smtClean="0">
                <a:solidFill>
                  <a:schemeClr val="bg1"/>
                </a:solidFill>
              </a:rPr>
            </a:br>
            <a:r>
              <a:rPr lang="en-US" sz="1600" dirty="0" smtClean="0">
                <a:solidFill>
                  <a:schemeClr val="bg1"/>
                </a:solidFill>
                <a:sym typeface="Wingdings" pitchFamily="2" charset="2"/>
              </a:rPr>
              <a:t/>
            </a:r>
            <a:br>
              <a:rPr lang="en-US" sz="1600" dirty="0" smtClean="0">
                <a:solidFill>
                  <a:schemeClr val="bg1"/>
                </a:solidFill>
                <a:sym typeface="Wingdings" pitchFamily="2" charset="2"/>
              </a:rPr>
            </a:br>
            <a:r>
              <a:rPr lang="id-ID" sz="1600" dirty="0" smtClean="0">
                <a:solidFill>
                  <a:schemeClr val="bg1"/>
                </a:solidFill>
                <a:sym typeface="Wingdings" pitchFamily="2" charset="2"/>
              </a:rPr>
              <a:t> mekanisme obat</a:t>
            </a:r>
            <a:endParaRPr lang="id-ID" sz="1600" dirty="0">
              <a:solidFill>
                <a:schemeClr val="bg1"/>
              </a:solidFill>
            </a:endParaRPr>
          </a:p>
        </p:txBody>
      </p:sp>
      <p:sp>
        <p:nvSpPr>
          <p:cNvPr id="2" name="Content Placeholder 1"/>
          <p:cNvSpPr>
            <a:spLocks noGrp="1"/>
          </p:cNvSpPr>
          <p:nvPr>
            <p:ph idx="4294967295"/>
          </p:nvPr>
        </p:nvSpPr>
        <p:spPr>
          <a:xfrm>
            <a:off x="1066800" y="1600200"/>
            <a:ext cx="7239000" cy="4724400"/>
          </a:xfrm>
          <a:prstGeom prst="rect">
            <a:avLst/>
          </a:prstGeom>
          <a:solidFill>
            <a:schemeClr val="tx1"/>
          </a:solidFill>
        </p:spPr>
        <p:txBody>
          <a:bodyPr>
            <a:normAutofit/>
          </a:bodyPr>
          <a:lstStyle/>
          <a:p>
            <a:r>
              <a:rPr lang="id-ID" sz="2000" dirty="0" smtClean="0">
                <a:solidFill>
                  <a:schemeClr val="bg1"/>
                </a:solidFill>
              </a:rPr>
              <a:t>Hampir semua obat-obatan psikotropika memiliki senyawa kimia serupa dengan senyawa kimia yang diproduksi otak secara alami.</a:t>
            </a:r>
          </a:p>
          <a:p>
            <a:r>
              <a:rPr lang="id-ID" sz="2000" dirty="0" smtClean="0">
                <a:solidFill>
                  <a:schemeClr val="bg1"/>
                </a:solidFill>
              </a:rPr>
              <a:t>Neurotransmitter dan hormon pada manusia sama dengan neurotransmitter dan hormon pada hewan (tentu ada beberapa pengecualian). Neurotransmitter pada manusia juga terdapat pada tumbuhan. </a:t>
            </a:r>
          </a:p>
          <a:p>
            <a:r>
              <a:rPr lang="id-ID" sz="2000" dirty="0" smtClean="0">
                <a:solidFill>
                  <a:schemeClr val="bg1"/>
                </a:solidFill>
              </a:rPr>
              <a:t>Obat-obatan dapat menstimulasi atau menginhibisi sinapsis. </a:t>
            </a:r>
          </a:p>
          <a:p>
            <a:r>
              <a:rPr lang="id-ID" sz="2000" dirty="0" smtClean="0">
                <a:solidFill>
                  <a:schemeClr val="bg1"/>
                </a:solidFill>
              </a:rPr>
              <a:t>Antagonis </a:t>
            </a:r>
            <a:r>
              <a:rPr lang="id-ID" sz="2000" dirty="0" smtClean="0">
                <a:solidFill>
                  <a:schemeClr val="bg1"/>
                </a:solidFill>
                <a:sym typeface="Wingdings" pitchFamily="2" charset="2"/>
              </a:rPr>
              <a:t> obat yang menghambat efek neurotransmitter</a:t>
            </a:r>
          </a:p>
          <a:p>
            <a:r>
              <a:rPr lang="id-ID" sz="2000" dirty="0" smtClean="0">
                <a:solidFill>
                  <a:schemeClr val="bg1"/>
                </a:solidFill>
                <a:sym typeface="Wingdings" pitchFamily="2" charset="2"/>
              </a:rPr>
              <a:t>Agonis  obat yang meningkatkan efek neurotransmitter.</a:t>
            </a:r>
          </a:p>
          <a:p>
            <a:r>
              <a:rPr lang="id-ID" sz="2000" dirty="0" smtClean="0">
                <a:solidFill>
                  <a:schemeClr val="bg1"/>
                </a:solidFill>
                <a:sym typeface="Wingdings" pitchFamily="2" charset="2"/>
              </a:rPr>
              <a:t>Efek obat adalah campuran dari agonis dan antagonis.</a:t>
            </a:r>
          </a:p>
          <a:p>
            <a:r>
              <a:rPr lang="id-ID" sz="2000" dirty="0" smtClean="0">
                <a:solidFill>
                  <a:schemeClr val="bg1"/>
                </a:solidFill>
                <a:sym typeface="Wingdings" pitchFamily="2" charset="2"/>
              </a:rPr>
              <a:t>Obat dapat agonis pada suatu perilaku tertentu dan antagonis untuk perilaku yang lain. Atau agonis pada dosis tertentu dan antagonis pada dosis yang berbeda.</a:t>
            </a:r>
            <a:r>
              <a:rPr lang="id-ID" sz="2000" dirty="0" smtClean="0">
                <a:solidFill>
                  <a:schemeClr val="bg1"/>
                </a:solidFill>
              </a:rPr>
              <a:t> </a:t>
            </a:r>
            <a:endParaRPr lang="id-ID" sz="2000" dirty="0">
              <a:solidFill>
                <a:schemeClr val="bg1"/>
              </a:solidFill>
            </a:endParaRPr>
          </a:p>
        </p:txBody>
      </p:sp>
    </p:spTree>
    <p:extLst>
      <p:ext uri="{BB962C8B-B14F-4D97-AF65-F5344CB8AC3E}">
        <p14:creationId xmlns:p14="http://schemas.microsoft.com/office/powerpoint/2010/main" val="4172031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66800" y="457200"/>
            <a:ext cx="7086600" cy="5715000"/>
          </a:xfrm>
          <a:prstGeom prst="rect">
            <a:avLst/>
          </a:prstGeom>
          <a:solidFill>
            <a:schemeClr val="tx1"/>
          </a:solidFill>
        </p:spPr>
        <p:txBody>
          <a:bodyPr>
            <a:normAutofit fontScale="92500" lnSpcReduction="20000"/>
          </a:bodyPr>
          <a:lstStyle/>
          <a:p>
            <a:r>
              <a:rPr lang="id-ID" dirty="0" smtClean="0">
                <a:solidFill>
                  <a:schemeClr val="bg1"/>
                </a:solidFill>
              </a:rPr>
              <a:t>Pengaruh obat pada sinapsis dopamin (Gb).</a:t>
            </a:r>
          </a:p>
          <a:p>
            <a:endParaRPr lang="id-ID" dirty="0">
              <a:solidFill>
                <a:schemeClr val="bg1"/>
              </a:solidFill>
            </a:endParaRPr>
          </a:p>
          <a:p>
            <a:endParaRPr lang="id-ID" dirty="0" smtClean="0">
              <a:solidFill>
                <a:schemeClr val="bg1"/>
              </a:solidFill>
            </a:endParaRPr>
          </a:p>
          <a:p>
            <a:endParaRPr lang="id-ID" dirty="0">
              <a:solidFill>
                <a:schemeClr val="bg1"/>
              </a:solidFill>
            </a:endParaRPr>
          </a:p>
          <a:p>
            <a:endParaRPr lang="id-ID" dirty="0" smtClean="0">
              <a:solidFill>
                <a:schemeClr val="bg1"/>
              </a:solidFill>
            </a:endParaRPr>
          </a:p>
          <a:p>
            <a:endParaRPr lang="id-ID" dirty="0">
              <a:solidFill>
                <a:schemeClr val="bg1"/>
              </a:solidFill>
            </a:endParaRPr>
          </a:p>
          <a:p>
            <a:endParaRPr lang="id-ID" dirty="0" smtClean="0">
              <a:solidFill>
                <a:schemeClr val="bg1"/>
              </a:solidFill>
            </a:endParaRPr>
          </a:p>
          <a:p>
            <a:endParaRPr lang="id-ID" dirty="0" smtClean="0">
              <a:solidFill>
                <a:schemeClr val="bg1"/>
              </a:solidFill>
            </a:endParaRPr>
          </a:p>
          <a:p>
            <a:endParaRPr lang="id-ID" dirty="0">
              <a:solidFill>
                <a:schemeClr val="bg1"/>
              </a:solidFill>
            </a:endParaRPr>
          </a:p>
          <a:p>
            <a:endParaRPr lang="id-ID" dirty="0" smtClean="0">
              <a:solidFill>
                <a:schemeClr val="bg1"/>
              </a:solidFill>
            </a:endParaRPr>
          </a:p>
          <a:p>
            <a:pPr marL="0" indent="0">
              <a:buNone/>
            </a:pPr>
            <a:endParaRPr lang="id-ID" dirty="0" smtClean="0">
              <a:solidFill>
                <a:schemeClr val="bg1"/>
              </a:solidFill>
            </a:endParaRPr>
          </a:p>
          <a:p>
            <a:pPr marL="0" indent="0">
              <a:buNone/>
            </a:pPr>
            <a:endParaRPr lang="id-ID" dirty="0">
              <a:solidFill>
                <a:schemeClr val="bg1"/>
              </a:solidFill>
            </a:endParaRPr>
          </a:p>
          <a:p>
            <a:endParaRPr lang="en-US" dirty="0" smtClean="0">
              <a:solidFill>
                <a:schemeClr val="bg1"/>
              </a:solidFill>
            </a:endParaRPr>
          </a:p>
          <a:p>
            <a:endParaRPr lang="en-US" dirty="0" smtClean="0">
              <a:solidFill>
                <a:schemeClr val="bg1"/>
              </a:solidFill>
            </a:endParaRPr>
          </a:p>
          <a:p>
            <a:r>
              <a:rPr lang="id-ID" dirty="0" smtClean="0">
                <a:solidFill>
                  <a:schemeClr val="bg1"/>
                </a:solidFill>
              </a:rPr>
              <a:t>Obat memiliki afinitas terhadap suatu reseptor tertentu. Melekatnya obat dan reseptor seperti kunci dan gembok</a:t>
            </a:r>
          </a:p>
          <a:p>
            <a:r>
              <a:rPr lang="id-ID" dirty="0" smtClean="0">
                <a:solidFill>
                  <a:schemeClr val="bg1"/>
                </a:solidFill>
              </a:rPr>
              <a:t>Kemanfaatan suatu obat adalah kecenderungan dalam mempengaruhi reseptor. Contoh : obat yang melekat kuat pada sebuah reseptor tetapi gagal menstimulasi reseptor tersebut disebut memilki afinitas yang kuat tetapi kemanfaatannya rendah.</a:t>
            </a:r>
          </a:p>
          <a:p>
            <a:r>
              <a:rPr lang="id-ID" dirty="0" smtClean="0">
                <a:solidFill>
                  <a:schemeClr val="bg1"/>
                </a:solidFill>
              </a:rPr>
              <a:t>Obat penenang, anti depresan dan obat-obatan lain mempunyai efektifitas dan efek samping yang berbeda-beda pd tiap individu, krn tiap individu mempunyai tipe reseptor yang berbeda-beda. </a:t>
            </a:r>
            <a:endParaRPr lang="id-ID" dirty="0">
              <a:solidFill>
                <a:schemeClr val="bg1"/>
              </a:solidFill>
            </a:endParaRPr>
          </a:p>
        </p:txBody>
      </p:sp>
      <p:pic>
        <p:nvPicPr>
          <p:cNvPr id="3074" name="Picture 2" descr="C:\Users\User\Documents\Scanned Documents\Image (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762000"/>
            <a:ext cx="4419600" cy="2819400"/>
          </a:xfrm>
          <a:prstGeom prst="rect">
            <a:avLst/>
          </a:prstGeom>
          <a:solidFill>
            <a:schemeClr val="tx1"/>
          </a:solidFill>
          <a:extLst/>
        </p:spPr>
      </p:pic>
    </p:spTree>
    <p:extLst>
      <p:ext uri="{BB962C8B-B14F-4D97-AF65-F5344CB8AC3E}">
        <p14:creationId xmlns:p14="http://schemas.microsoft.com/office/powerpoint/2010/main" val="1997350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33400"/>
            <a:ext cx="7086600" cy="457200"/>
          </a:xfrm>
        </p:spPr>
        <p:txBody>
          <a:bodyPr>
            <a:normAutofit/>
          </a:bodyPr>
          <a:lstStyle/>
          <a:p>
            <a:r>
              <a:rPr lang="id-ID" sz="1400" dirty="0" smtClean="0">
                <a:solidFill>
                  <a:schemeClr val="bg1"/>
                </a:solidFill>
                <a:sym typeface="Wingdings" pitchFamily="2" charset="2"/>
              </a:rPr>
              <a:t>obat-obatan umum dan efek sinaptik</a:t>
            </a:r>
            <a:endParaRPr lang="id-ID" sz="1400" dirty="0">
              <a:solidFill>
                <a:schemeClr val="bg1"/>
              </a:solidFill>
            </a:endParaRPr>
          </a:p>
        </p:txBody>
      </p:sp>
      <p:sp>
        <p:nvSpPr>
          <p:cNvPr id="2" name="Content Placeholder 1"/>
          <p:cNvSpPr>
            <a:spLocks noGrp="1"/>
          </p:cNvSpPr>
          <p:nvPr>
            <p:ph idx="4294967295"/>
          </p:nvPr>
        </p:nvSpPr>
        <p:spPr>
          <a:xfrm>
            <a:off x="1066800" y="1066800"/>
            <a:ext cx="7086600" cy="5486400"/>
          </a:xfrm>
          <a:prstGeom prst="rect">
            <a:avLst/>
          </a:prstGeom>
          <a:solidFill>
            <a:schemeClr val="tx1"/>
          </a:solidFill>
        </p:spPr>
        <p:txBody>
          <a:bodyPr>
            <a:normAutofit/>
          </a:bodyPr>
          <a:lstStyle/>
          <a:p>
            <a:r>
              <a:rPr lang="id-ID" dirty="0" smtClean="0">
                <a:solidFill>
                  <a:schemeClr val="bg1"/>
                </a:solidFill>
              </a:rPr>
              <a:t>Kategori obat berdasarkan pada cara kerja utamanya.</a:t>
            </a:r>
          </a:p>
          <a:p>
            <a:r>
              <a:rPr lang="id-ID" dirty="0" smtClean="0">
                <a:solidFill>
                  <a:schemeClr val="bg1"/>
                </a:solidFill>
              </a:rPr>
              <a:t>Sebagian besar obat psikotropika memiliki efek langsung dan tidak langsung terhadap stimulasi pelepasan dopamin, khususnya pada nucleus accumbens ( terletak di bawah lapisan korteks otak yang memiliki banyak reseptor dopamin).</a:t>
            </a:r>
          </a:p>
          <a:p>
            <a:r>
              <a:rPr lang="id-ID" dirty="0" smtClean="0">
                <a:solidFill>
                  <a:schemeClr val="bg1"/>
                </a:solidFill>
              </a:rPr>
              <a:t>Obat-obatan stimulan</a:t>
            </a:r>
            <a:r>
              <a:rPr lang="id-ID" dirty="0" smtClean="0">
                <a:solidFill>
                  <a:schemeClr val="bg1"/>
                </a:solidFill>
                <a:sym typeface="Wingdings" pitchFamily="2" charset="2"/>
              </a:rPr>
              <a:t> meningkatkan kegembiraan, kewaspadaan, aktifitas motorik, mengubah suasana hati, mengurangi kelelahan.</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Jenisnya :  </a:t>
            </a:r>
          </a:p>
          <a:p>
            <a:r>
              <a:rPr lang="id-ID" dirty="0" smtClean="0">
                <a:solidFill>
                  <a:schemeClr val="bg1"/>
                </a:solidFill>
                <a:sym typeface="Wingdings" pitchFamily="2" charset="2"/>
              </a:rPr>
              <a:t>Amfetamin : menstimulasi peningkatan pelepasan dopamin dari terminal presinaps dan menghalangi reseptor tertentu untuk menginhibisi pelepasan dopamin serta meningkatkan pelepasan serotonin, norepinefrin dan lain-lain.</a:t>
            </a:r>
          </a:p>
          <a:p>
            <a:r>
              <a:rPr lang="id-ID" dirty="0" smtClean="0">
                <a:solidFill>
                  <a:schemeClr val="bg1"/>
                </a:solidFill>
                <a:sym typeface="Wingdings" pitchFamily="2" charset="2"/>
              </a:rPr>
              <a:t>Kokain : menghalangi penyerapan kembali dopamin, norepinefrin dan serotonin. Pengaruh kokain dan amfetamin terhadap sinapsis dopamin intensitasnya besar tetapi berlangsung singkat. Penggunaan kokain yg berulang pd dosis tinggi  mempengaruhi perubahan jangka panjang pd otak dan peredaran darah, meningkatkan resiko stroke, epilepsi dan kerusakan ingatan.</a:t>
            </a:r>
          </a:p>
        </p:txBody>
      </p:sp>
    </p:spTree>
    <p:extLst>
      <p:ext uri="{BB962C8B-B14F-4D97-AF65-F5344CB8AC3E}">
        <p14:creationId xmlns:p14="http://schemas.microsoft.com/office/powerpoint/2010/main" val="97798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066800"/>
            <a:ext cx="8229600" cy="5562600"/>
          </a:xfrm>
          <a:solidFill>
            <a:schemeClr val="tx1"/>
          </a:solidFill>
        </p:spPr>
        <p:txBody>
          <a:bodyPr/>
          <a:lstStyle/>
          <a:p>
            <a:pPr algn="ctr"/>
            <a:r>
              <a:rPr lang="en-US" b="1" i="0" dirty="0" smtClean="0">
                <a:solidFill>
                  <a:schemeClr val="bg1"/>
                </a:solidFill>
              </a:rPr>
              <a:t>NEURON SENSORIK &amp; MOTORIK</a:t>
            </a:r>
            <a:endParaRPr lang="id-ID" b="1" i="0" dirty="0">
              <a:solidFill>
                <a:schemeClr val="bg1"/>
              </a:solidFill>
            </a:endParaRPr>
          </a:p>
          <a:p>
            <a:pPr marL="0" indent="0">
              <a:buNone/>
            </a:pPr>
            <a:r>
              <a:rPr lang="id-ID" dirty="0">
                <a:solidFill>
                  <a:schemeClr val="bg1"/>
                </a:solidFill>
              </a:rPr>
              <a:t> Neuron : menerima informasi dan </a:t>
            </a:r>
            <a:r>
              <a:rPr lang="id-ID" dirty="0" smtClean="0">
                <a:solidFill>
                  <a:schemeClr val="bg1"/>
                </a:solidFill>
              </a:rPr>
              <a:t>mentransmisikannya </a:t>
            </a:r>
            <a:r>
              <a:rPr lang="id-ID" dirty="0">
                <a:solidFill>
                  <a:schemeClr val="bg1"/>
                </a:solidFill>
              </a:rPr>
              <a:t>ke sel-sel lain</a:t>
            </a:r>
          </a:p>
          <a:p>
            <a:pPr marL="0" indent="0">
              <a:buNone/>
            </a:pPr>
            <a:r>
              <a:rPr lang="id-ID" dirty="0" smtClean="0">
                <a:solidFill>
                  <a:schemeClr val="bg1"/>
                </a:solidFill>
              </a:rPr>
              <a:t> </a:t>
            </a:r>
            <a:endParaRPr lang="id-ID" dirty="0">
              <a:solidFill>
                <a:schemeClr val="bg1"/>
              </a:solidFill>
            </a:endParaRPr>
          </a:p>
        </p:txBody>
      </p:sp>
      <p:sp>
        <p:nvSpPr>
          <p:cNvPr id="2" name="Title 1"/>
          <p:cNvSpPr>
            <a:spLocks noGrp="1"/>
          </p:cNvSpPr>
          <p:nvPr>
            <p:ph type="title"/>
          </p:nvPr>
        </p:nvSpPr>
        <p:spPr>
          <a:xfrm>
            <a:off x="457200" y="274638"/>
            <a:ext cx="8229600" cy="792162"/>
          </a:xfrm>
        </p:spPr>
        <p:txBody>
          <a:bodyPr/>
          <a:lstStyle/>
          <a:p>
            <a:pPr algn="ctr"/>
            <a:r>
              <a:rPr lang="id-ID" dirty="0" smtClean="0">
                <a:solidFill>
                  <a:schemeClr val="bg1"/>
                </a:solidFill>
              </a:rPr>
              <a:t>Neuron dalam sistem saraf</a:t>
            </a:r>
            <a:endParaRPr lang="id-ID" dirty="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652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543799" cy="5632311"/>
          </a:xfrm>
          <a:prstGeom prst="rect">
            <a:avLst/>
          </a:prstGeom>
          <a:solidFill>
            <a:schemeClr val="tx1"/>
          </a:solidFill>
        </p:spPr>
        <p:txBody>
          <a:bodyPr wrap="square" rtlCol="0">
            <a:spAutoFit/>
          </a:bodyPr>
          <a:lstStyle/>
          <a:p>
            <a:r>
              <a:rPr lang="id-ID" sz="2400" dirty="0" smtClean="0">
                <a:solidFill>
                  <a:schemeClr val="bg1"/>
                </a:solidFill>
                <a:sym typeface="Wingdings" pitchFamily="2" charset="2"/>
              </a:rPr>
              <a:t>- Metilfenidat </a:t>
            </a:r>
            <a:r>
              <a:rPr lang="id-ID" sz="2400" dirty="0">
                <a:solidFill>
                  <a:schemeClr val="bg1"/>
                </a:solidFill>
                <a:sym typeface="Wingdings" pitchFamily="2" charset="2"/>
              </a:rPr>
              <a:t>(Ritalin) yang diberikan pd penderita gangguan perilaku ADD, yang ditandai dengan perilaku impulsif dan kurangnya perhatian (atensi). Metilfenidat memiliki efek yang sama seperti kokain, tetapi karena diberikan dalam dosis rendah (sesuai resep dokter) maka konsentrasi obat pada obat akan meningkat secara bertahap dan menurun secara bertahap.</a:t>
            </a:r>
          </a:p>
          <a:p>
            <a:r>
              <a:rPr lang="id-ID" sz="2400" dirty="0" smtClean="0">
                <a:solidFill>
                  <a:schemeClr val="bg1"/>
                </a:solidFill>
                <a:sym typeface="Wingdings" pitchFamily="2" charset="2"/>
              </a:rPr>
              <a:t>- MDMA </a:t>
            </a:r>
            <a:r>
              <a:rPr lang="id-ID" sz="2400" dirty="0">
                <a:solidFill>
                  <a:schemeClr val="bg1"/>
                </a:solidFill>
                <a:sym typeface="Wingdings" pitchFamily="2" charset="2"/>
              </a:rPr>
              <a:t>(ekstasi) : dosis rendah stimulan, dosis tinggi melepas dopamin dan serotonin dan merusak akson pelepas serotonin, sehingga mengganggu  indera (halusinasi).</a:t>
            </a:r>
          </a:p>
          <a:p>
            <a:r>
              <a:rPr lang="id-ID" sz="2400" dirty="0" smtClean="0">
                <a:solidFill>
                  <a:schemeClr val="bg1"/>
                </a:solidFill>
                <a:sym typeface="Wingdings" pitchFamily="2" charset="2"/>
              </a:rPr>
              <a:t>- Nikotin  </a:t>
            </a:r>
            <a:r>
              <a:rPr lang="id-ID" sz="2400" dirty="0">
                <a:solidFill>
                  <a:schemeClr val="bg1"/>
                </a:solidFill>
                <a:sym typeface="Wingdings" pitchFamily="2" charset="2"/>
              </a:rPr>
              <a:t>: pd tembakau, dpt menstimulasi satu tipe reseptor asetilkolin. Pd nukleus akumbens, nikotin dan kokain meningkatkan pelepasan dopamin pd neuron-neuron yang sama.</a:t>
            </a:r>
            <a:endParaRPr lang="id-ID" sz="2400" dirty="0">
              <a:solidFill>
                <a:schemeClr val="bg1"/>
              </a:solidFill>
            </a:endParaRPr>
          </a:p>
        </p:txBody>
      </p:sp>
    </p:spTree>
    <p:extLst>
      <p:ext uri="{BB962C8B-B14F-4D97-AF65-F5344CB8AC3E}">
        <p14:creationId xmlns:p14="http://schemas.microsoft.com/office/powerpoint/2010/main" val="2466507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66800" y="1143000"/>
            <a:ext cx="7162800" cy="5562600"/>
          </a:xfrm>
          <a:prstGeom prst="rect">
            <a:avLst/>
          </a:prstGeom>
          <a:solidFill>
            <a:schemeClr val="tx1"/>
          </a:solidFill>
        </p:spPr>
        <p:txBody>
          <a:bodyPr>
            <a:normAutofit/>
          </a:bodyPr>
          <a:lstStyle/>
          <a:p>
            <a:r>
              <a:rPr lang="id-ID" sz="2000" dirty="0" smtClean="0">
                <a:solidFill>
                  <a:schemeClr val="bg1"/>
                </a:solidFill>
              </a:rPr>
              <a:t>Narkotika : Opiat, yang diekstrak dari pohon candu.</a:t>
            </a:r>
          </a:p>
          <a:p>
            <a:r>
              <a:rPr lang="id-ID" sz="2000" dirty="0" smtClean="0">
                <a:solidFill>
                  <a:schemeClr val="bg1"/>
                </a:solidFill>
              </a:rPr>
              <a:t>Jenisnya : morfin, heroin dan metadon.</a:t>
            </a:r>
          </a:p>
          <a:p>
            <a:r>
              <a:rPr lang="id-ID" sz="2000" dirty="0" smtClean="0">
                <a:solidFill>
                  <a:schemeClr val="bg1"/>
                </a:solidFill>
              </a:rPr>
              <a:t>Pengguna opiat mengalami rasa tenang, penurunan perhatian pada masalah di dunia nyata, penurunan sensitivitas rasa sakit.</a:t>
            </a:r>
          </a:p>
          <a:p>
            <a:r>
              <a:rPr lang="id-ID" sz="2000" dirty="0" smtClean="0">
                <a:solidFill>
                  <a:schemeClr val="bg1"/>
                </a:solidFill>
              </a:rPr>
              <a:t>Otak menghasilkan neurotransmitter peptida yang disebut endorfin, sebuah bentuk morfin alami di otak.</a:t>
            </a:r>
          </a:p>
          <a:p>
            <a:r>
              <a:rPr lang="id-ID" sz="2000" dirty="0" smtClean="0">
                <a:solidFill>
                  <a:schemeClr val="bg1"/>
                </a:solidFill>
              </a:rPr>
              <a:t>Obat-obat opiat menstimulasi reseptor endorfin yang menginhibisi pelepasan GABA. GABA dapat menginhibisi dopamin, karena itu pengaruh akhir opiat adalah meningkatkan pelepasan dopamin.</a:t>
            </a:r>
          </a:p>
          <a:p>
            <a:r>
              <a:rPr lang="id-ID" sz="2000" dirty="0" smtClean="0">
                <a:solidFill>
                  <a:schemeClr val="bg1"/>
                </a:solidFill>
              </a:rPr>
              <a:t>Endorfin dan opiat dapat juga menghalangi lokus seruleus untuk membangkitan gairah dan melepaskan norepinefrin  yg membantu menyimpan memori, sehingga menimbulkan penurunan terhadap respon stress dan penurunan kapasitas memori</a:t>
            </a:r>
            <a:endParaRPr lang="id-ID" sz="2000" dirty="0">
              <a:solidFill>
                <a:schemeClr val="bg1"/>
              </a:solidFill>
            </a:endParaRPr>
          </a:p>
        </p:txBody>
      </p:sp>
    </p:spTree>
    <p:extLst>
      <p:ext uri="{BB962C8B-B14F-4D97-AF65-F5344CB8AC3E}">
        <p14:creationId xmlns:p14="http://schemas.microsoft.com/office/powerpoint/2010/main" val="2694519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66800" y="1066800"/>
            <a:ext cx="7391400" cy="5029200"/>
          </a:xfrm>
          <a:prstGeom prst="rect">
            <a:avLst/>
          </a:prstGeom>
          <a:solidFill>
            <a:schemeClr val="tx1"/>
          </a:solidFill>
        </p:spPr>
        <p:txBody>
          <a:bodyPr>
            <a:normAutofit/>
          </a:bodyPr>
          <a:lstStyle/>
          <a:p>
            <a:r>
              <a:rPr lang="id-ID" dirty="0" smtClean="0">
                <a:solidFill>
                  <a:schemeClr val="bg1"/>
                </a:solidFill>
              </a:rPr>
              <a:t>Mariyuana (Daun ganja) </a:t>
            </a:r>
          </a:p>
          <a:p>
            <a:r>
              <a:rPr lang="id-ID" dirty="0">
                <a:solidFill>
                  <a:schemeClr val="bg1"/>
                </a:solidFill>
              </a:rPr>
              <a:t>M</a:t>
            </a:r>
            <a:r>
              <a:rPr lang="id-ID" dirty="0" smtClean="0">
                <a:solidFill>
                  <a:schemeClr val="bg1"/>
                </a:solidFill>
              </a:rPr>
              <a:t>engandung senyawa kimia 9-THC (9-tetrahidrocannabinol) dan kanabinoid lain yg sekerabat.</a:t>
            </a:r>
          </a:p>
          <a:p>
            <a:r>
              <a:rPr lang="id-ID" dirty="0" smtClean="0">
                <a:solidFill>
                  <a:schemeClr val="bg1"/>
                </a:solidFill>
              </a:rPr>
              <a:t>Mariyuana digunakan untuk penghilang rasa sakit dan mual, mengobati glaukoma, meningkatkan nafsu makan.</a:t>
            </a:r>
          </a:p>
          <a:p>
            <a:r>
              <a:rPr lang="id-ID" dirty="0" smtClean="0">
                <a:solidFill>
                  <a:schemeClr val="bg1"/>
                </a:solidFill>
              </a:rPr>
              <a:t>Pengaruh psikologis : peningkatan intensitas indera dan ilusi seolah-olah waktu berjalan lambat, kerusakan memori dan kemampuan kognitif secara signifikan.</a:t>
            </a:r>
            <a:endParaRPr lang="id-ID" dirty="0">
              <a:solidFill>
                <a:schemeClr val="bg1"/>
              </a:solidFill>
            </a:endParaRPr>
          </a:p>
        </p:txBody>
      </p:sp>
    </p:spTree>
    <p:extLst>
      <p:ext uri="{BB962C8B-B14F-4D97-AF65-F5344CB8AC3E}">
        <p14:creationId xmlns:p14="http://schemas.microsoft.com/office/powerpoint/2010/main" val="38374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04800"/>
            <a:ext cx="8534400" cy="5821363"/>
          </a:xfrm>
          <a:solidFill>
            <a:schemeClr val="tx1"/>
          </a:solidFill>
        </p:spPr>
        <p:txBody>
          <a:bodyPr/>
          <a:lstStyle/>
          <a:p>
            <a:pPr algn="ctr"/>
            <a:r>
              <a:rPr lang="id-ID" b="1" dirty="0" smtClean="0">
                <a:solidFill>
                  <a:schemeClr val="bg1"/>
                </a:solidFill>
              </a:rPr>
              <a:t>STRUKTUR NEURON :</a:t>
            </a:r>
          </a:p>
          <a:p>
            <a:pPr marL="514350" indent="-514350">
              <a:buAutoNum type="arabicPeriod"/>
            </a:pPr>
            <a:r>
              <a:rPr lang="id-ID" dirty="0" smtClean="0">
                <a:solidFill>
                  <a:schemeClr val="bg1"/>
                </a:solidFill>
              </a:rPr>
              <a:t>Badan sel / soma </a:t>
            </a:r>
            <a:r>
              <a:rPr lang="id-ID" dirty="0" smtClean="0">
                <a:solidFill>
                  <a:schemeClr val="bg1"/>
                </a:solidFill>
                <a:sym typeface="Wingdings" pitchFamily="2" charset="2"/>
              </a:rPr>
              <a:t> nukleus, ribosom, mitokondria dll</a:t>
            </a:r>
          </a:p>
          <a:p>
            <a:pPr marL="514350" indent="-514350">
              <a:buAutoNum type="arabicPeriod"/>
            </a:pPr>
            <a:r>
              <a:rPr lang="id-ID" dirty="0" smtClean="0">
                <a:solidFill>
                  <a:schemeClr val="bg1"/>
                </a:solidFill>
                <a:sym typeface="Wingdings" pitchFamily="2" charset="2"/>
              </a:rPr>
              <a:t>Dendrit / serat percabangan yang ujungnya meruncing  permukaannya dilapisi reseptor sinap. Dendritic spine.</a:t>
            </a:r>
          </a:p>
          <a:p>
            <a:pPr marL="514350" indent="-514350">
              <a:buAutoNum type="arabicPeriod"/>
            </a:pPr>
            <a:r>
              <a:rPr lang="id-ID" dirty="0" smtClean="0">
                <a:solidFill>
                  <a:schemeClr val="bg1"/>
                </a:solidFill>
                <a:sym typeface="Wingdings" pitchFamily="2" charset="2"/>
              </a:rPr>
              <a:t>Akson selubung mielin, nodus Ranvier, terminal presinaptik. Akson aferen, akson eferen, interneuron (neuron intrinsik).</a:t>
            </a:r>
          </a:p>
          <a:p>
            <a:pPr marL="514350" indent="-514350">
              <a:buAutoNum type="arabicPeriod"/>
            </a:pPr>
            <a:r>
              <a:rPr lang="id-ID" dirty="0" smtClean="0">
                <a:solidFill>
                  <a:schemeClr val="bg1"/>
                </a:solidFill>
                <a:sym typeface="Wingdings" pitchFamily="2" charset="2"/>
              </a:rPr>
              <a:t>Terminal sinap </a:t>
            </a:r>
          </a:p>
          <a:p>
            <a:pPr marL="0" indent="0" algn="ctr">
              <a:buNone/>
            </a:pPr>
            <a:r>
              <a:rPr lang="id-ID" b="1" dirty="0" smtClean="0">
                <a:solidFill>
                  <a:schemeClr val="bg1"/>
                </a:solidFill>
                <a:sym typeface="Wingdings" pitchFamily="2" charset="2"/>
              </a:rPr>
              <a:t>Variasi </a:t>
            </a:r>
            <a:r>
              <a:rPr lang="en-US" b="1" dirty="0" err="1" smtClean="0">
                <a:solidFill>
                  <a:schemeClr val="bg1"/>
                </a:solidFill>
                <a:sym typeface="Wingdings" pitchFamily="2" charset="2"/>
              </a:rPr>
              <a:t>bentuk</a:t>
            </a:r>
            <a:r>
              <a:rPr lang="en-US" b="1" dirty="0" smtClean="0">
                <a:solidFill>
                  <a:schemeClr val="bg1"/>
                </a:solidFill>
                <a:sym typeface="Wingdings" pitchFamily="2" charset="2"/>
              </a:rPr>
              <a:t> </a:t>
            </a:r>
            <a:r>
              <a:rPr lang="id-ID" b="1" dirty="0" smtClean="0">
                <a:solidFill>
                  <a:schemeClr val="bg1"/>
                </a:solidFill>
                <a:sym typeface="Wingdings" pitchFamily="2" charset="2"/>
              </a:rPr>
              <a:t>neuron </a:t>
            </a:r>
            <a:r>
              <a:rPr lang="id-ID" dirty="0" smtClean="0">
                <a:solidFill>
                  <a:schemeClr val="bg1"/>
                </a:solidFill>
                <a:sym typeface="Wingdings" pitchFamily="2" charset="2"/>
              </a:rPr>
              <a:t>:</a:t>
            </a:r>
          </a:p>
          <a:p>
            <a:pPr marL="0" indent="0">
              <a:buNone/>
            </a:pPr>
            <a:r>
              <a:rPr lang="id-ID" dirty="0" smtClean="0">
                <a:solidFill>
                  <a:schemeClr val="bg1"/>
                </a:solidFill>
                <a:sym typeface="Wingdings" pitchFamily="2" charset="2"/>
              </a:rPr>
              <a:t>Neuron memiliki beragam ukuran</a:t>
            </a:r>
            <a:r>
              <a:rPr lang="en-US" dirty="0" smtClean="0">
                <a:solidFill>
                  <a:schemeClr val="bg1"/>
                </a:solidFill>
                <a:sym typeface="Wingdings" pitchFamily="2" charset="2"/>
              </a:rPr>
              <a:t>,</a:t>
            </a:r>
            <a:r>
              <a:rPr lang="id-ID" dirty="0" smtClean="0">
                <a:solidFill>
                  <a:schemeClr val="bg1"/>
                </a:solidFill>
                <a:sym typeface="Wingdings" pitchFamily="2" charset="2"/>
              </a:rPr>
              <a:t> bentuk dan fungsi.</a:t>
            </a:r>
            <a:r>
              <a:rPr lang="en-US" dirty="0" smtClean="0">
                <a:solidFill>
                  <a:schemeClr val="bg1"/>
                </a:solidFill>
                <a:sym typeface="Wingdings" pitchFamily="2" charset="2"/>
              </a:rPr>
              <a:t> </a:t>
            </a:r>
            <a:r>
              <a:rPr lang="en-US" dirty="0" err="1" smtClean="0">
                <a:solidFill>
                  <a:schemeClr val="bg1"/>
                </a:solidFill>
                <a:sym typeface="Wingdings" pitchFamily="2" charset="2"/>
              </a:rPr>
              <a:t>Bentuk</a:t>
            </a:r>
            <a:r>
              <a:rPr lang="en-US" dirty="0" smtClean="0">
                <a:solidFill>
                  <a:schemeClr val="bg1"/>
                </a:solidFill>
                <a:sym typeface="Wingdings" pitchFamily="2" charset="2"/>
              </a:rPr>
              <a:t> neuron </a:t>
            </a:r>
            <a:r>
              <a:rPr lang="en-US" dirty="0" err="1">
                <a:solidFill>
                  <a:schemeClr val="bg1"/>
                </a:solidFill>
                <a:sym typeface="Wingdings" pitchFamily="2" charset="2"/>
              </a:rPr>
              <a:t>akan</a:t>
            </a:r>
            <a:r>
              <a:rPr lang="en-US" dirty="0">
                <a:solidFill>
                  <a:schemeClr val="bg1"/>
                </a:solidFill>
                <a:sym typeface="Wingdings" pitchFamily="2" charset="2"/>
              </a:rPr>
              <a:t> </a:t>
            </a:r>
            <a:r>
              <a:rPr lang="en-US" dirty="0" err="1">
                <a:solidFill>
                  <a:schemeClr val="bg1"/>
                </a:solidFill>
                <a:sym typeface="Wingdings" pitchFamily="2" charset="2"/>
              </a:rPr>
              <a:t>menentukan</a:t>
            </a:r>
            <a:r>
              <a:rPr lang="en-US" dirty="0">
                <a:solidFill>
                  <a:schemeClr val="bg1"/>
                </a:solidFill>
                <a:sym typeface="Wingdings" pitchFamily="2" charset="2"/>
              </a:rPr>
              <a:t> </a:t>
            </a:r>
            <a:r>
              <a:rPr lang="en-US" dirty="0" err="1">
                <a:solidFill>
                  <a:schemeClr val="bg1"/>
                </a:solidFill>
                <a:sym typeface="Wingdings" pitchFamily="2" charset="2"/>
              </a:rPr>
              <a:t>bagaimana</a:t>
            </a:r>
            <a:r>
              <a:rPr lang="en-US" dirty="0">
                <a:solidFill>
                  <a:schemeClr val="bg1"/>
                </a:solidFill>
                <a:sym typeface="Wingdings" pitchFamily="2" charset="2"/>
              </a:rPr>
              <a:t> neuron </a:t>
            </a:r>
            <a:r>
              <a:rPr lang="en-US" dirty="0" err="1">
                <a:solidFill>
                  <a:schemeClr val="bg1"/>
                </a:solidFill>
                <a:sym typeface="Wingdings" pitchFamily="2" charset="2"/>
              </a:rPr>
              <a:t>itu</a:t>
            </a:r>
            <a:r>
              <a:rPr lang="en-US" dirty="0">
                <a:solidFill>
                  <a:schemeClr val="bg1"/>
                </a:solidFill>
                <a:sym typeface="Wingdings" pitchFamily="2" charset="2"/>
              </a:rPr>
              <a:t> </a:t>
            </a:r>
            <a:r>
              <a:rPr lang="en-US" dirty="0" err="1">
                <a:solidFill>
                  <a:schemeClr val="bg1"/>
                </a:solidFill>
                <a:sym typeface="Wingdings" pitchFamily="2" charset="2"/>
              </a:rPr>
              <a:t>saling</a:t>
            </a:r>
            <a:r>
              <a:rPr lang="en-US" dirty="0">
                <a:solidFill>
                  <a:schemeClr val="bg1"/>
                </a:solidFill>
                <a:sym typeface="Wingdings" pitchFamily="2" charset="2"/>
              </a:rPr>
              <a:t> </a:t>
            </a:r>
            <a:r>
              <a:rPr lang="en-US" dirty="0" err="1" smtClean="0">
                <a:solidFill>
                  <a:schemeClr val="bg1"/>
                </a:solidFill>
                <a:sym typeface="Wingdings" pitchFamily="2" charset="2"/>
              </a:rPr>
              <a:t>berhubungan</a:t>
            </a:r>
            <a:r>
              <a:rPr lang="en-US" dirty="0" smtClean="0">
                <a:solidFill>
                  <a:schemeClr val="bg1"/>
                </a:solidFill>
                <a:sym typeface="Wingdings" pitchFamily="2" charset="2"/>
              </a:rPr>
              <a:t>.</a:t>
            </a:r>
            <a:r>
              <a:rPr lang="id-ID" dirty="0" smtClean="0">
                <a:solidFill>
                  <a:schemeClr val="bg1"/>
                </a:solidFill>
                <a:sym typeface="Wingdings" pitchFamily="2" charset="2"/>
              </a:rPr>
              <a:t> Fungsi neuron sangat terkait dengan bentuknya</a:t>
            </a:r>
          </a:p>
          <a:p>
            <a:pPr marL="0" indent="0">
              <a:buNone/>
            </a:pPr>
            <a:r>
              <a:rPr lang="id-ID" dirty="0" smtClean="0">
                <a:solidFill>
                  <a:schemeClr val="bg1"/>
                </a:solidFill>
              </a:rPr>
              <a:t> </a:t>
            </a:r>
            <a:endParaRPr lang="id-ID" dirty="0">
              <a:solidFill>
                <a:schemeClr val="bg1"/>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24300"/>
            <a:ext cx="381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624" y="3657600"/>
            <a:ext cx="4267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60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solidFill>
            <a:schemeClr val="tx1"/>
          </a:solidFill>
        </p:spPr>
        <p:txBody>
          <a:bodyPr/>
          <a:lstStyle/>
          <a:p>
            <a:r>
              <a:rPr lang="en-US" dirty="0" err="1" smtClean="0">
                <a:solidFill>
                  <a:schemeClr val="bg1"/>
                </a:solidFill>
              </a:rPr>
              <a:t>Aferen</a:t>
            </a:r>
            <a:r>
              <a:rPr lang="en-US" dirty="0" smtClean="0">
                <a:solidFill>
                  <a:schemeClr val="bg1"/>
                </a:solidFill>
              </a:rPr>
              <a:t> : </a:t>
            </a:r>
            <a:r>
              <a:rPr lang="en-US" dirty="0" err="1" smtClean="0">
                <a:solidFill>
                  <a:schemeClr val="bg1"/>
                </a:solidFill>
              </a:rPr>
              <a:t>meneruskan</a:t>
            </a:r>
            <a:r>
              <a:rPr lang="en-US" dirty="0" smtClean="0">
                <a:solidFill>
                  <a:schemeClr val="bg1"/>
                </a:solidFill>
              </a:rPr>
              <a:t> </a:t>
            </a:r>
            <a:r>
              <a:rPr lang="en-US" dirty="0" err="1" smtClean="0">
                <a:solidFill>
                  <a:schemeClr val="bg1"/>
                </a:solidFill>
              </a:rPr>
              <a:t>informasi</a:t>
            </a:r>
            <a:r>
              <a:rPr lang="en-US" dirty="0" smtClean="0">
                <a:solidFill>
                  <a:schemeClr val="bg1"/>
                </a:solidFill>
              </a:rPr>
              <a:t> </a:t>
            </a:r>
            <a:r>
              <a:rPr lang="en-US" dirty="0" err="1" smtClean="0">
                <a:solidFill>
                  <a:schemeClr val="bg1"/>
                </a:solidFill>
              </a:rPr>
              <a:t>ke</a:t>
            </a:r>
            <a:r>
              <a:rPr lang="en-US" dirty="0" smtClean="0">
                <a:solidFill>
                  <a:schemeClr val="bg1"/>
                </a:solidFill>
              </a:rPr>
              <a:t> </a:t>
            </a:r>
            <a:r>
              <a:rPr lang="en-US" dirty="0" err="1" smtClean="0">
                <a:solidFill>
                  <a:schemeClr val="bg1"/>
                </a:solidFill>
              </a:rPr>
              <a:t>sebuah</a:t>
            </a:r>
            <a:r>
              <a:rPr lang="en-US" dirty="0" smtClean="0">
                <a:solidFill>
                  <a:schemeClr val="bg1"/>
                </a:solidFill>
              </a:rPr>
              <a:t> </a:t>
            </a:r>
            <a:r>
              <a:rPr lang="en-US" dirty="0" err="1" smtClean="0">
                <a:solidFill>
                  <a:schemeClr val="bg1"/>
                </a:solidFill>
              </a:rPr>
              <a:t>struktur</a:t>
            </a:r>
            <a:r>
              <a:rPr lang="en-US" dirty="0" smtClean="0">
                <a:solidFill>
                  <a:schemeClr val="bg1"/>
                </a:solidFill>
              </a:rPr>
              <a:t> (</a:t>
            </a:r>
            <a:r>
              <a:rPr lang="en-US" dirty="0" err="1" smtClean="0">
                <a:solidFill>
                  <a:schemeClr val="bg1"/>
                </a:solidFill>
              </a:rPr>
              <a:t>admisi</a:t>
            </a:r>
            <a:r>
              <a:rPr lang="en-US" dirty="0">
                <a:solidFill>
                  <a:schemeClr val="bg1"/>
                </a:solidFill>
              </a:rPr>
              <a:t> </a:t>
            </a:r>
            <a:r>
              <a:rPr lang="en-US" dirty="0" smtClean="0">
                <a:solidFill>
                  <a:schemeClr val="bg1"/>
                </a:solidFill>
              </a:rPr>
              <a:t>=</a:t>
            </a:r>
            <a:r>
              <a:rPr lang="en-US" dirty="0" err="1" smtClean="0">
                <a:solidFill>
                  <a:schemeClr val="bg1"/>
                </a:solidFill>
              </a:rPr>
              <a:t>masuk</a:t>
            </a:r>
            <a:r>
              <a:rPr lang="en-US" dirty="0" smtClean="0">
                <a:solidFill>
                  <a:schemeClr val="bg1"/>
                </a:solidFill>
              </a:rPr>
              <a:t>)</a:t>
            </a:r>
          </a:p>
          <a:p>
            <a:r>
              <a:rPr lang="en-US" dirty="0" err="1" smtClean="0">
                <a:solidFill>
                  <a:schemeClr val="bg1"/>
                </a:solidFill>
              </a:rPr>
              <a:t>Setiap</a:t>
            </a:r>
            <a:r>
              <a:rPr lang="en-US" dirty="0" smtClean="0">
                <a:solidFill>
                  <a:schemeClr val="bg1"/>
                </a:solidFill>
              </a:rPr>
              <a:t> </a:t>
            </a:r>
            <a:r>
              <a:rPr lang="en-US" dirty="0" err="1" smtClean="0">
                <a:solidFill>
                  <a:schemeClr val="bg1"/>
                </a:solidFill>
              </a:rPr>
              <a:t>akson</a:t>
            </a:r>
            <a:r>
              <a:rPr lang="en-US" dirty="0" smtClean="0">
                <a:solidFill>
                  <a:schemeClr val="bg1"/>
                </a:solidFill>
              </a:rPr>
              <a:t> </a:t>
            </a:r>
            <a:r>
              <a:rPr lang="en-US" dirty="0" err="1" smtClean="0">
                <a:solidFill>
                  <a:schemeClr val="bg1"/>
                </a:solidFill>
              </a:rPr>
              <a:t>sensorik</a:t>
            </a:r>
            <a:r>
              <a:rPr lang="en-US" dirty="0" smtClean="0">
                <a:solidFill>
                  <a:schemeClr val="bg1"/>
                </a:solidFill>
              </a:rPr>
              <a:t> </a:t>
            </a:r>
            <a:r>
              <a:rPr lang="en-US" dirty="0" err="1" smtClean="0">
                <a:solidFill>
                  <a:schemeClr val="bg1"/>
                </a:solidFill>
              </a:rPr>
              <a:t>bersifat</a:t>
            </a:r>
            <a:r>
              <a:rPr lang="en-US" dirty="0" smtClean="0">
                <a:solidFill>
                  <a:schemeClr val="bg1"/>
                </a:solidFill>
              </a:rPr>
              <a:t> </a:t>
            </a:r>
            <a:r>
              <a:rPr lang="en-US" dirty="0" err="1" smtClean="0">
                <a:solidFill>
                  <a:schemeClr val="bg1"/>
                </a:solidFill>
              </a:rPr>
              <a:t>aferen</a:t>
            </a:r>
            <a:r>
              <a:rPr lang="en-US" dirty="0" smtClean="0">
                <a:solidFill>
                  <a:schemeClr val="bg1"/>
                </a:solidFill>
              </a:rPr>
              <a:t> </a:t>
            </a:r>
            <a:r>
              <a:rPr lang="en-US" dirty="0" err="1" smtClean="0">
                <a:solidFill>
                  <a:schemeClr val="bg1"/>
                </a:solidFill>
              </a:rPr>
              <a:t>terhadap</a:t>
            </a:r>
            <a:r>
              <a:rPr lang="en-US" dirty="0" smtClean="0">
                <a:solidFill>
                  <a:schemeClr val="bg1"/>
                </a:solidFill>
              </a:rPr>
              <a:t> </a:t>
            </a:r>
            <a:r>
              <a:rPr lang="en-US" dirty="0" err="1" smtClean="0">
                <a:solidFill>
                  <a:schemeClr val="bg1"/>
                </a:solidFill>
              </a:rPr>
              <a:t>sistem</a:t>
            </a:r>
            <a:r>
              <a:rPr lang="en-US" dirty="0" smtClean="0">
                <a:solidFill>
                  <a:schemeClr val="bg1"/>
                </a:solidFill>
              </a:rPr>
              <a:t> </a:t>
            </a:r>
            <a:r>
              <a:rPr lang="en-US" dirty="0" err="1" smtClean="0">
                <a:solidFill>
                  <a:schemeClr val="bg1"/>
                </a:solidFill>
              </a:rPr>
              <a:t>saraf</a:t>
            </a:r>
            <a:r>
              <a:rPr lang="en-US" dirty="0" smtClean="0">
                <a:solidFill>
                  <a:schemeClr val="bg1"/>
                </a:solidFill>
              </a:rPr>
              <a:t>.</a:t>
            </a:r>
          </a:p>
          <a:p>
            <a:r>
              <a:rPr lang="en-US" dirty="0" err="1" smtClean="0">
                <a:solidFill>
                  <a:schemeClr val="bg1"/>
                </a:solidFill>
              </a:rPr>
              <a:t>Eferen</a:t>
            </a:r>
            <a:r>
              <a:rPr lang="en-US" dirty="0" smtClean="0">
                <a:solidFill>
                  <a:schemeClr val="bg1"/>
                </a:solidFill>
              </a:rPr>
              <a:t> : </a:t>
            </a:r>
            <a:r>
              <a:rPr lang="en-US" dirty="0" err="1" smtClean="0">
                <a:solidFill>
                  <a:schemeClr val="bg1"/>
                </a:solidFill>
              </a:rPr>
              <a:t>meneruskan</a:t>
            </a:r>
            <a:r>
              <a:rPr lang="en-US" dirty="0" smtClean="0">
                <a:solidFill>
                  <a:schemeClr val="bg1"/>
                </a:solidFill>
              </a:rPr>
              <a:t> </a:t>
            </a:r>
            <a:r>
              <a:rPr lang="en-US" dirty="0" err="1" smtClean="0">
                <a:solidFill>
                  <a:schemeClr val="bg1"/>
                </a:solidFill>
              </a:rPr>
              <a:t>informasi</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sebuah</a:t>
            </a:r>
            <a:r>
              <a:rPr lang="en-US" dirty="0" smtClean="0">
                <a:solidFill>
                  <a:schemeClr val="bg1"/>
                </a:solidFill>
              </a:rPr>
              <a:t> </a:t>
            </a:r>
            <a:r>
              <a:rPr lang="en-US" dirty="0" err="1" smtClean="0">
                <a:solidFill>
                  <a:schemeClr val="bg1"/>
                </a:solidFill>
              </a:rPr>
              <a:t>struktur</a:t>
            </a:r>
            <a:r>
              <a:rPr lang="en-US" dirty="0" smtClean="0">
                <a:solidFill>
                  <a:schemeClr val="bg1"/>
                </a:solidFill>
              </a:rPr>
              <a:t> (exit =</a:t>
            </a:r>
            <a:r>
              <a:rPr lang="en-US" dirty="0" err="1" smtClean="0">
                <a:solidFill>
                  <a:schemeClr val="bg1"/>
                </a:solidFill>
              </a:rPr>
              <a:t>keluar</a:t>
            </a:r>
            <a:r>
              <a:rPr lang="en-US" dirty="0" smtClean="0">
                <a:solidFill>
                  <a:schemeClr val="bg1"/>
                </a:solidFill>
              </a:rPr>
              <a:t>)</a:t>
            </a:r>
          </a:p>
          <a:p>
            <a:r>
              <a:rPr lang="en-US" dirty="0" err="1" smtClean="0">
                <a:solidFill>
                  <a:schemeClr val="bg1"/>
                </a:solidFill>
              </a:rPr>
              <a:t>Jika</a:t>
            </a:r>
            <a:r>
              <a:rPr lang="en-US" dirty="0" smtClean="0">
                <a:solidFill>
                  <a:schemeClr val="bg1"/>
                </a:solidFill>
              </a:rPr>
              <a:t> </a:t>
            </a:r>
            <a:r>
              <a:rPr lang="en-US" dirty="0" err="1" smtClean="0">
                <a:solidFill>
                  <a:schemeClr val="bg1"/>
                </a:solidFill>
              </a:rPr>
              <a:t>dendrit</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akson</a:t>
            </a:r>
            <a:r>
              <a:rPr lang="en-US" dirty="0" smtClean="0">
                <a:solidFill>
                  <a:schemeClr val="bg1"/>
                </a:solidFill>
              </a:rPr>
              <a:t> </a:t>
            </a:r>
            <a:r>
              <a:rPr lang="en-US" dirty="0" err="1" smtClean="0">
                <a:solidFill>
                  <a:schemeClr val="bg1"/>
                </a:solidFill>
              </a:rPr>
              <a:t>sebuah</a:t>
            </a:r>
            <a:r>
              <a:rPr lang="en-US" dirty="0" smtClean="0">
                <a:solidFill>
                  <a:schemeClr val="bg1"/>
                </a:solidFill>
              </a:rPr>
              <a:t> neuron </a:t>
            </a:r>
            <a:r>
              <a:rPr lang="en-US" dirty="0" err="1" smtClean="0">
                <a:solidFill>
                  <a:schemeClr val="bg1"/>
                </a:solidFill>
              </a:rPr>
              <a:t>terdapat</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sebuah</a:t>
            </a:r>
            <a:r>
              <a:rPr lang="en-US" dirty="0" smtClean="0">
                <a:solidFill>
                  <a:schemeClr val="bg1"/>
                </a:solidFill>
              </a:rPr>
              <a:t> </a:t>
            </a:r>
            <a:r>
              <a:rPr lang="en-US" dirty="0" err="1" smtClean="0">
                <a:solidFill>
                  <a:schemeClr val="bg1"/>
                </a:solidFill>
              </a:rPr>
              <a:t>struktur</a:t>
            </a:r>
            <a:r>
              <a:rPr lang="en-US" dirty="0" smtClean="0">
                <a:solidFill>
                  <a:schemeClr val="bg1"/>
                </a:solidFill>
              </a:rPr>
              <a:t> </a:t>
            </a:r>
            <a:r>
              <a:rPr lang="en-US" dirty="0" err="1" smtClean="0">
                <a:solidFill>
                  <a:schemeClr val="bg1"/>
                </a:solidFill>
              </a:rPr>
              <a:t>maka</a:t>
            </a:r>
            <a:r>
              <a:rPr lang="en-US" dirty="0" smtClean="0">
                <a:solidFill>
                  <a:schemeClr val="bg1"/>
                </a:solidFill>
              </a:rPr>
              <a:t> </a:t>
            </a:r>
            <a:r>
              <a:rPr lang="en-US" dirty="0" err="1" smtClean="0">
                <a:solidFill>
                  <a:schemeClr val="bg1"/>
                </a:solidFill>
              </a:rPr>
              <a:t>sel</a:t>
            </a:r>
            <a:r>
              <a:rPr lang="en-US" dirty="0" smtClean="0">
                <a:solidFill>
                  <a:schemeClr val="bg1"/>
                </a:solidFill>
              </a:rPr>
              <a:t> </a:t>
            </a:r>
            <a:r>
              <a:rPr lang="en-US" dirty="0" err="1" smtClean="0">
                <a:solidFill>
                  <a:schemeClr val="bg1"/>
                </a:solidFill>
              </a:rPr>
              <a:t>tersebut</a:t>
            </a:r>
            <a:r>
              <a:rPr lang="en-US" dirty="0" smtClean="0">
                <a:solidFill>
                  <a:schemeClr val="bg1"/>
                </a:solidFill>
              </a:rPr>
              <a:t> </a:t>
            </a:r>
            <a:r>
              <a:rPr lang="en-US" dirty="0" err="1" smtClean="0">
                <a:solidFill>
                  <a:schemeClr val="bg1"/>
                </a:solidFill>
              </a:rPr>
              <a:t>merupakan</a:t>
            </a:r>
            <a:r>
              <a:rPr lang="en-US" dirty="0" smtClean="0">
                <a:solidFill>
                  <a:schemeClr val="bg1"/>
                </a:solidFill>
              </a:rPr>
              <a:t> interneuron </a:t>
            </a:r>
            <a:r>
              <a:rPr lang="en-US" dirty="0" err="1" smtClean="0">
                <a:solidFill>
                  <a:schemeClr val="bg1"/>
                </a:solidFill>
              </a:rPr>
              <a:t>atau</a:t>
            </a:r>
            <a:r>
              <a:rPr lang="en-US" dirty="0" smtClean="0">
                <a:solidFill>
                  <a:schemeClr val="bg1"/>
                </a:solidFill>
              </a:rPr>
              <a:t> neuron </a:t>
            </a:r>
            <a:r>
              <a:rPr lang="en-US" dirty="0" err="1" smtClean="0">
                <a:solidFill>
                  <a:schemeClr val="bg1"/>
                </a:solidFill>
              </a:rPr>
              <a:t>intrinsik</a:t>
            </a:r>
            <a:r>
              <a:rPr lang="en-US" dirty="0" smtClean="0">
                <a:solidFill>
                  <a:schemeClr val="bg1"/>
                </a:solidFill>
              </a:rPr>
              <a:t> </a:t>
            </a:r>
            <a:r>
              <a:rPr lang="en-US" dirty="0" err="1" smtClean="0">
                <a:solidFill>
                  <a:schemeClr val="bg1"/>
                </a:solidFill>
              </a:rPr>
              <a:t>dari</a:t>
            </a:r>
            <a:r>
              <a:rPr lang="en-US" dirty="0" smtClean="0">
                <a:solidFill>
                  <a:schemeClr val="bg1"/>
                </a:solidFill>
              </a:rPr>
              <a:t> </a:t>
            </a:r>
            <a:r>
              <a:rPr lang="en-US" dirty="0" err="1" smtClean="0">
                <a:solidFill>
                  <a:schemeClr val="bg1"/>
                </a:solidFill>
              </a:rPr>
              <a:t>struktur</a:t>
            </a:r>
            <a:r>
              <a:rPr lang="en-US" dirty="0" smtClean="0">
                <a:solidFill>
                  <a:schemeClr val="bg1"/>
                </a:solidFill>
              </a:rPr>
              <a:t> </a:t>
            </a:r>
            <a:r>
              <a:rPr lang="en-US" dirty="0" err="1" smtClean="0">
                <a:solidFill>
                  <a:schemeClr val="bg1"/>
                </a:solidFill>
              </a:rPr>
              <a:t>tersebut</a:t>
            </a:r>
            <a:r>
              <a:rPr lang="en-US" dirty="0" smtClean="0">
                <a:solidFill>
                  <a:schemeClr val="bg1"/>
                </a:solidFill>
              </a:rPr>
              <a:t>.</a:t>
            </a:r>
            <a:endParaRPr lang="en-US" dirty="0">
              <a:solidFill>
                <a:schemeClr val="bg1"/>
              </a:solidFill>
            </a:endParaRPr>
          </a:p>
        </p:txBody>
      </p:sp>
      <p:sp>
        <p:nvSpPr>
          <p:cNvPr id="3" name="Title 2"/>
          <p:cNvSpPr>
            <a:spLocks noGrp="1"/>
          </p:cNvSpPr>
          <p:nvPr>
            <p:ph type="title"/>
          </p:nvPr>
        </p:nvSpPr>
        <p:spPr>
          <a:xfrm>
            <a:off x="1066800" y="1600200"/>
            <a:ext cx="2073348" cy="1979466"/>
          </a:xfrm>
          <a:solidFill>
            <a:schemeClr val="tx1"/>
          </a:solidFill>
        </p:spPr>
        <p:txBody>
          <a:bodyPr>
            <a:normAutofit fontScale="90000"/>
          </a:bodyPr>
          <a:lstStyle/>
          <a:p>
            <a:r>
              <a:rPr lang="en-US" dirty="0" err="1" smtClean="0">
                <a:solidFill>
                  <a:schemeClr val="bg1"/>
                </a:solidFill>
              </a:rPr>
              <a:t>Istilah</a:t>
            </a:r>
            <a:r>
              <a:rPr lang="en-US" dirty="0" smtClean="0">
                <a:solidFill>
                  <a:schemeClr val="bg1"/>
                </a:solidFill>
              </a:rPr>
              <a:t> lain yang </a:t>
            </a:r>
            <a:r>
              <a:rPr lang="en-US" dirty="0" err="1" smtClean="0">
                <a:solidFill>
                  <a:schemeClr val="bg1"/>
                </a:solidFill>
              </a:rPr>
              <a:t>terkait</a:t>
            </a:r>
            <a:r>
              <a:rPr lang="en-US" dirty="0" smtClean="0">
                <a:solidFill>
                  <a:schemeClr val="bg1"/>
                </a:solidFill>
              </a:rPr>
              <a:t> </a:t>
            </a:r>
            <a:r>
              <a:rPr lang="en-US" dirty="0" err="1" smtClean="0">
                <a:solidFill>
                  <a:schemeClr val="bg1"/>
                </a:solidFill>
              </a:rPr>
              <a:t>dengan</a:t>
            </a:r>
            <a:r>
              <a:rPr lang="en-US" dirty="0" smtClean="0">
                <a:solidFill>
                  <a:schemeClr val="bg1"/>
                </a:solidFill>
              </a:rPr>
              <a:t> neuron : Akson </a:t>
            </a:r>
            <a:r>
              <a:rPr lang="en-US" dirty="0" err="1" smtClean="0">
                <a:solidFill>
                  <a:schemeClr val="bg1"/>
                </a:solidFill>
              </a:rPr>
              <a:t>eferen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akson</a:t>
            </a:r>
            <a:r>
              <a:rPr lang="en-US" dirty="0" smtClean="0">
                <a:solidFill>
                  <a:schemeClr val="bg1"/>
                </a:solidFill>
              </a:rPr>
              <a:t> </a:t>
            </a:r>
            <a:r>
              <a:rPr lang="en-US" dirty="0" err="1" smtClean="0">
                <a:solidFill>
                  <a:schemeClr val="bg1"/>
                </a:solidFill>
              </a:rPr>
              <a:t>aferen</a:t>
            </a:r>
            <a:endParaRPr lang="en-US" dirty="0">
              <a:solidFill>
                <a:schemeClr val="bg1"/>
              </a:solidFill>
            </a:endParaRPr>
          </a:p>
        </p:txBody>
      </p:sp>
    </p:spTree>
    <p:extLst>
      <p:ext uri="{BB962C8B-B14F-4D97-AF65-F5344CB8AC3E}">
        <p14:creationId xmlns:p14="http://schemas.microsoft.com/office/powerpoint/2010/main" val="410269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5800" y="609600"/>
            <a:ext cx="7467600" cy="4212336"/>
          </a:xfrm>
          <a:solidFill>
            <a:schemeClr val="tx1"/>
          </a:solidFill>
        </p:spPr>
        <p:txBody>
          <a:bodyPr/>
          <a:lstStyle/>
          <a:p>
            <a:pPr algn="ctr"/>
            <a:r>
              <a:rPr lang="en-US" b="1" i="0" dirty="0" smtClean="0">
                <a:solidFill>
                  <a:schemeClr val="bg1"/>
                </a:solidFill>
              </a:rPr>
              <a:t>SEL-SEL PENYOKONG &amp; PELINDUNG NEURON</a:t>
            </a:r>
          </a:p>
          <a:p>
            <a:r>
              <a:rPr lang="id-ID" dirty="0" smtClean="0">
                <a:solidFill>
                  <a:schemeClr val="bg1"/>
                </a:solidFill>
              </a:rPr>
              <a:t>Glia (neuroglia)  :  melakukan pertukaran zat kimia dengan neuron yang berada di dekatnya tetapi tidak mentransmisikan informasi dalam jarak yang jauh seperti neuron. </a:t>
            </a:r>
          </a:p>
          <a:p>
            <a:r>
              <a:rPr lang="id-ID" dirty="0" smtClean="0">
                <a:solidFill>
                  <a:schemeClr val="bg1"/>
                </a:solidFill>
              </a:rPr>
              <a:t>Ukuran glia lebih kecil dari neuron dengan jumlah yang lebih banyak dari neuron  dan mempunyai banyak fungsi</a:t>
            </a:r>
          </a:p>
          <a:p>
            <a:endParaRPr lang="id-ID" dirty="0"/>
          </a:p>
        </p:txBody>
      </p:sp>
      <p:sp>
        <p:nvSpPr>
          <p:cNvPr id="3" name="Title 2"/>
          <p:cNvSpPr>
            <a:spLocks noGrp="1"/>
          </p:cNvSpPr>
          <p:nvPr>
            <p:ph type="title"/>
          </p:nvPr>
        </p:nvSpPr>
        <p:spPr>
          <a:xfrm>
            <a:off x="1066800" y="5410200"/>
            <a:ext cx="2073348" cy="912666"/>
          </a:xfrm>
        </p:spPr>
        <p:txBody>
          <a:bodyPr/>
          <a:lstStyle/>
          <a:p>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01686"/>
            <a:ext cx="7543800" cy="425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973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28600"/>
            <a:ext cx="8305800" cy="5943600"/>
          </a:xfrm>
          <a:solidFill>
            <a:schemeClr val="tx1"/>
          </a:solidFill>
        </p:spPr>
        <p:txBody>
          <a:bodyPr>
            <a:normAutofit fontScale="92500" lnSpcReduction="10000"/>
          </a:bodyPr>
          <a:lstStyle/>
          <a:p>
            <a:pPr algn="ctr"/>
            <a:r>
              <a:rPr lang="en-US" b="1" i="0" dirty="0" smtClean="0">
                <a:solidFill>
                  <a:schemeClr val="bg1"/>
                </a:solidFill>
              </a:rPr>
              <a:t>SAWAR DARAH OTAK</a:t>
            </a:r>
          </a:p>
          <a:p>
            <a:r>
              <a:rPr lang="id-ID" dirty="0" smtClean="0">
                <a:solidFill>
                  <a:schemeClr val="bg1"/>
                </a:solidFill>
              </a:rPr>
              <a:t>Sawar darah otak : </a:t>
            </a:r>
            <a:r>
              <a:rPr lang="en-US" dirty="0" err="1" smtClean="0">
                <a:solidFill>
                  <a:schemeClr val="bg1"/>
                </a:solidFill>
              </a:rPr>
              <a:t>penghalang</a:t>
            </a:r>
            <a:r>
              <a:rPr lang="en-US" dirty="0" smtClean="0">
                <a:solidFill>
                  <a:schemeClr val="bg1"/>
                </a:solidFill>
              </a:rPr>
              <a:t> </a:t>
            </a:r>
            <a:r>
              <a:rPr lang="en-US" dirty="0" err="1" smtClean="0">
                <a:solidFill>
                  <a:schemeClr val="bg1"/>
                </a:solidFill>
              </a:rPr>
              <a:t>antara</a:t>
            </a:r>
            <a:r>
              <a:rPr lang="en-US" dirty="0" smtClean="0">
                <a:solidFill>
                  <a:schemeClr val="bg1"/>
                </a:solidFill>
              </a:rPr>
              <a:t> </a:t>
            </a:r>
            <a:r>
              <a:rPr lang="en-US" dirty="0" err="1" smtClean="0">
                <a:solidFill>
                  <a:schemeClr val="bg1"/>
                </a:solidFill>
              </a:rPr>
              <a:t>darah</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cairan</a:t>
            </a:r>
            <a:r>
              <a:rPr lang="en-US" dirty="0" smtClean="0">
                <a:solidFill>
                  <a:schemeClr val="bg1"/>
                </a:solidFill>
              </a:rPr>
              <a:t> yang </a:t>
            </a:r>
            <a:r>
              <a:rPr lang="en-US" dirty="0" err="1" smtClean="0">
                <a:solidFill>
                  <a:schemeClr val="bg1"/>
                </a:solidFill>
              </a:rPr>
              <a:t>mengelilingi</a:t>
            </a:r>
            <a:r>
              <a:rPr lang="en-US" dirty="0" smtClean="0">
                <a:solidFill>
                  <a:schemeClr val="bg1"/>
                </a:solidFill>
              </a:rPr>
              <a:t> </a:t>
            </a:r>
            <a:r>
              <a:rPr lang="en-US" dirty="0" err="1" smtClean="0">
                <a:solidFill>
                  <a:schemeClr val="bg1"/>
                </a:solidFill>
              </a:rPr>
              <a:t>sel-sel</a:t>
            </a:r>
            <a:r>
              <a:rPr lang="en-US" dirty="0" smtClean="0">
                <a:solidFill>
                  <a:schemeClr val="bg1"/>
                </a:solidFill>
              </a:rPr>
              <a:t> </a:t>
            </a:r>
            <a:r>
              <a:rPr lang="en-US" dirty="0" err="1" smtClean="0">
                <a:solidFill>
                  <a:schemeClr val="bg1"/>
                </a:solidFill>
              </a:rPr>
              <a:t>otak</a:t>
            </a:r>
            <a:endParaRPr lang="en-US" dirty="0" smtClean="0">
              <a:solidFill>
                <a:schemeClr val="bg1"/>
              </a:solidFill>
            </a:endParaRPr>
          </a:p>
          <a:p>
            <a:r>
              <a:rPr lang="en-US" dirty="0" err="1" smtClean="0">
                <a:solidFill>
                  <a:schemeClr val="bg1"/>
                </a:solidFill>
              </a:rPr>
              <a:t>Fungsinya</a:t>
            </a:r>
            <a:r>
              <a:rPr lang="en-US" dirty="0" smtClean="0">
                <a:solidFill>
                  <a:schemeClr val="bg1"/>
                </a:solidFill>
              </a:rPr>
              <a:t> : </a:t>
            </a:r>
            <a:r>
              <a:rPr lang="id-ID" dirty="0" smtClean="0">
                <a:solidFill>
                  <a:schemeClr val="bg1"/>
                </a:solidFill>
              </a:rPr>
              <a:t>menghalangi </a:t>
            </a:r>
            <a:r>
              <a:rPr lang="id-ID" dirty="0">
                <a:solidFill>
                  <a:schemeClr val="bg1"/>
                </a:solidFill>
              </a:rPr>
              <a:t>zat </a:t>
            </a:r>
            <a:r>
              <a:rPr lang="id-ID" dirty="0" smtClean="0">
                <a:solidFill>
                  <a:schemeClr val="bg1"/>
                </a:solidFill>
              </a:rPr>
              <a:t>kimia memasuki otak, terutama yang memiliki molekul yang besar seperti toksin, obat-obatan</a:t>
            </a:r>
            <a:r>
              <a:rPr lang="id-ID" dirty="0">
                <a:solidFill>
                  <a:schemeClr val="bg1"/>
                </a:solidFill>
              </a:rPr>
              <a:t> </a:t>
            </a:r>
            <a:r>
              <a:rPr lang="id-ID" dirty="0" smtClean="0">
                <a:solidFill>
                  <a:schemeClr val="bg1"/>
                </a:solidFill>
              </a:rPr>
              <a:t>dan nutrisi.</a:t>
            </a:r>
          </a:p>
          <a:p>
            <a:r>
              <a:rPr lang="id-ID" dirty="0" smtClean="0">
                <a:solidFill>
                  <a:schemeClr val="bg1"/>
                </a:solidFill>
              </a:rPr>
              <a:t>Molekul yang dapat melintasi sawar darah otak secara pasif adalah :</a:t>
            </a:r>
          </a:p>
          <a:p>
            <a:pPr marL="0" indent="0">
              <a:buNone/>
            </a:pPr>
            <a:r>
              <a:rPr lang="id-ID" dirty="0" smtClean="0">
                <a:solidFill>
                  <a:schemeClr val="bg1"/>
                </a:solidFill>
              </a:rPr>
              <a:t>      1.  Molekul kecil yang tidak bermuatan, seperti :</a:t>
            </a:r>
          </a:p>
          <a:p>
            <a:pPr marL="0" indent="0">
              <a:buNone/>
            </a:pPr>
            <a:r>
              <a:rPr lang="id-ID" dirty="0">
                <a:solidFill>
                  <a:schemeClr val="bg1"/>
                </a:solidFill>
              </a:rPr>
              <a:t> </a:t>
            </a:r>
            <a:r>
              <a:rPr lang="id-ID" dirty="0" smtClean="0">
                <a:solidFill>
                  <a:schemeClr val="bg1"/>
                </a:solidFill>
              </a:rPr>
              <a:t>          Oksigen (O2), Karbondioksida (CO2), Air.</a:t>
            </a:r>
          </a:p>
          <a:p>
            <a:pPr marL="0" indent="0">
              <a:buNone/>
            </a:pPr>
            <a:r>
              <a:rPr lang="id-ID" dirty="0">
                <a:solidFill>
                  <a:schemeClr val="bg1"/>
                </a:solidFill>
              </a:rPr>
              <a:t> </a:t>
            </a:r>
            <a:r>
              <a:rPr lang="id-ID" dirty="0" smtClean="0">
                <a:solidFill>
                  <a:schemeClr val="bg1"/>
                </a:solidFill>
              </a:rPr>
              <a:t>     2. Molekul yang terlarut dalam lemak membran,</a:t>
            </a:r>
          </a:p>
          <a:p>
            <a:pPr marL="0" indent="0">
              <a:buNone/>
            </a:pPr>
            <a:r>
              <a:rPr lang="id-ID" dirty="0">
                <a:solidFill>
                  <a:schemeClr val="bg1"/>
                </a:solidFill>
              </a:rPr>
              <a:t> </a:t>
            </a:r>
            <a:r>
              <a:rPr lang="id-ID" dirty="0" smtClean="0">
                <a:solidFill>
                  <a:schemeClr val="bg1"/>
                </a:solidFill>
              </a:rPr>
              <a:t>          seperti : vitamin A dan D, obat-obatan yang</a:t>
            </a:r>
          </a:p>
          <a:p>
            <a:pPr marL="0" indent="0">
              <a:buNone/>
            </a:pPr>
            <a:r>
              <a:rPr lang="id-ID" dirty="0">
                <a:solidFill>
                  <a:schemeClr val="bg1"/>
                </a:solidFill>
              </a:rPr>
              <a:t> </a:t>
            </a:r>
            <a:r>
              <a:rPr lang="id-ID" dirty="0" smtClean="0">
                <a:solidFill>
                  <a:schemeClr val="bg1"/>
                </a:solidFill>
              </a:rPr>
              <a:t>           yang mempengaruhi otak (heroin, mariyuana, </a:t>
            </a:r>
          </a:p>
          <a:p>
            <a:pPr marL="0" indent="0">
              <a:buNone/>
            </a:pPr>
            <a:r>
              <a:rPr lang="id-ID" dirty="0">
                <a:solidFill>
                  <a:schemeClr val="bg1"/>
                </a:solidFill>
              </a:rPr>
              <a:t> </a:t>
            </a:r>
            <a:r>
              <a:rPr lang="id-ID" dirty="0" smtClean="0">
                <a:solidFill>
                  <a:schemeClr val="bg1"/>
                </a:solidFill>
              </a:rPr>
              <a:t>           obat anti depresi).</a:t>
            </a:r>
          </a:p>
          <a:p>
            <a:pPr marL="0" indent="0">
              <a:buNone/>
            </a:pPr>
            <a:r>
              <a:rPr lang="id-ID" dirty="0">
                <a:solidFill>
                  <a:schemeClr val="bg1"/>
                </a:solidFill>
              </a:rPr>
              <a:t> </a:t>
            </a:r>
            <a:r>
              <a:rPr lang="id-ID" dirty="0" smtClean="0">
                <a:solidFill>
                  <a:schemeClr val="bg1"/>
                </a:solidFill>
              </a:rPr>
              <a:t>Nutrisi masuk ke otak melalui mekanisme transport </a:t>
            </a:r>
          </a:p>
          <a:p>
            <a:pPr marL="0" indent="0">
              <a:buNone/>
            </a:pPr>
            <a:r>
              <a:rPr lang="id-ID" dirty="0">
                <a:solidFill>
                  <a:schemeClr val="bg1"/>
                </a:solidFill>
              </a:rPr>
              <a:t>a</a:t>
            </a:r>
            <a:r>
              <a:rPr lang="id-ID" dirty="0" smtClean="0">
                <a:solidFill>
                  <a:schemeClr val="bg1"/>
                </a:solidFill>
              </a:rPr>
              <a:t>ktif yang melibatkan protein dan memanfaatkan </a:t>
            </a:r>
          </a:p>
          <a:p>
            <a:pPr marL="0" indent="0">
              <a:buNone/>
            </a:pPr>
            <a:r>
              <a:rPr lang="id-ID" dirty="0" smtClean="0">
                <a:solidFill>
                  <a:schemeClr val="bg1"/>
                </a:solidFill>
              </a:rPr>
              <a:t>Energi. Zat kimia yang ditransfor secara aktif adalah :</a:t>
            </a:r>
          </a:p>
          <a:p>
            <a:pPr marL="0" indent="0">
              <a:buNone/>
            </a:pPr>
            <a:r>
              <a:rPr lang="id-ID" dirty="0" smtClean="0">
                <a:solidFill>
                  <a:schemeClr val="bg1"/>
                </a:solidFill>
              </a:rPr>
              <a:t>Glukosa, asam amino, beberapa vitamin dan hormon</a:t>
            </a:r>
          </a:p>
          <a:p>
            <a:pPr marL="0" indent="0">
              <a:buNone/>
            </a:pPr>
            <a:r>
              <a:rPr lang="id-ID" dirty="0">
                <a:solidFill>
                  <a:schemeClr val="bg1"/>
                </a:solidFill>
              </a:rPr>
              <a:t>t</a:t>
            </a:r>
            <a:r>
              <a:rPr lang="id-ID" dirty="0" smtClean="0">
                <a:solidFill>
                  <a:schemeClr val="bg1"/>
                </a:solidFill>
              </a:rPr>
              <a:t>ertentu, begitu juga otak memiliki transport aktif </a:t>
            </a:r>
          </a:p>
          <a:p>
            <a:pPr marL="0" indent="0">
              <a:buNone/>
            </a:pPr>
            <a:r>
              <a:rPr lang="id-ID" dirty="0">
                <a:solidFill>
                  <a:schemeClr val="bg1"/>
                </a:solidFill>
              </a:rPr>
              <a:t>y</a:t>
            </a:r>
            <a:r>
              <a:rPr lang="id-ID" dirty="0" smtClean="0">
                <a:solidFill>
                  <a:schemeClr val="bg1"/>
                </a:solidFill>
              </a:rPr>
              <a:t>ang memompa zat kimia tertentu dari otak ke darah</a:t>
            </a:r>
          </a:p>
          <a:p>
            <a:pPr marL="0" indent="0">
              <a:buNone/>
            </a:pPr>
            <a:r>
              <a:rPr lang="id-ID" dirty="0" smtClean="0">
                <a:solidFill>
                  <a:schemeClr val="bg1"/>
                </a:solidFill>
              </a:rPr>
              <a:t>Selain  glukosa,  keton (sejenis lemak) juga dapat  me- </a:t>
            </a:r>
          </a:p>
          <a:p>
            <a:pPr marL="0" indent="0">
              <a:buNone/>
            </a:pPr>
            <a:r>
              <a:rPr lang="id-ID" dirty="0">
                <a:solidFill>
                  <a:schemeClr val="bg1"/>
                </a:solidFill>
              </a:rPr>
              <a:t>l</a:t>
            </a:r>
            <a:r>
              <a:rPr lang="id-ID" dirty="0" smtClean="0">
                <a:solidFill>
                  <a:schemeClr val="bg1"/>
                </a:solidFill>
              </a:rPr>
              <a:t>intasi sawar darah otak tetapi dlm jumlah kecil.  Serta</a:t>
            </a:r>
          </a:p>
          <a:p>
            <a:pPr marL="0" indent="0">
              <a:buNone/>
            </a:pPr>
            <a:r>
              <a:rPr lang="id-ID" dirty="0" smtClean="0">
                <a:solidFill>
                  <a:schemeClr val="bg1"/>
                </a:solidFill>
              </a:rPr>
              <a:t>Tiamin (Vit B.1) yang dibutuhkan utk memanfaatkan glukosa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05000"/>
            <a:ext cx="24209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367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66800" y="762000"/>
            <a:ext cx="7391400" cy="6096000"/>
          </a:xfrm>
          <a:solidFill>
            <a:schemeClr val="tx1"/>
          </a:solidFill>
        </p:spPr>
        <p:txBody>
          <a:bodyPr/>
          <a:lstStyle/>
          <a:p>
            <a:r>
              <a:rPr lang="id-ID" dirty="0" smtClean="0">
                <a:solidFill>
                  <a:schemeClr val="bg1"/>
                </a:solidFill>
              </a:rPr>
              <a:t>Reseptor merupakan sel atau organ dengan kekhususan  tinggi. Fungsinya utk mendeteksi adanya perubahan berbagai bentuk energi di linkungan dalam dan luar.</a:t>
            </a:r>
          </a:p>
          <a:p>
            <a:r>
              <a:rPr lang="id-ID" dirty="0" smtClean="0">
                <a:solidFill>
                  <a:schemeClr val="bg1"/>
                </a:solidFill>
              </a:rPr>
              <a:t>Energi yang   ada di seputar kita dan dapat di deteksi oleh reseptor sensorik diantaranya adalah : </a:t>
            </a:r>
          </a:p>
          <a:p>
            <a:pPr marL="0" indent="0">
              <a:buNone/>
            </a:pPr>
            <a:r>
              <a:rPr lang="id-ID" dirty="0">
                <a:solidFill>
                  <a:schemeClr val="bg1"/>
                </a:solidFill>
              </a:rPr>
              <a:t> </a:t>
            </a:r>
            <a:r>
              <a:rPr lang="id-ID" dirty="0" smtClean="0">
                <a:solidFill>
                  <a:schemeClr val="bg1"/>
                </a:solidFill>
              </a:rPr>
              <a:t>     1. Energi mekanik </a:t>
            </a:r>
            <a:r>
              <a:rPr lang="id-ID" dirty="0" smtClean="0">
                <a:solidFill>
                  <a:schemeClr val="bg1"/>
                </a:solidFill>
                <a:sym typeface="Wingdings" pitchFamily="2" charset="2"/>
              </a:rPr>
              <a:t>  mekano reseptor</a:t>
            </a:r>
          </a:p>
          <a:p>
            <a:pPr marL="0" indent="0">
              <a:buNone/>
            </a:pPr>
            <a:r>
              <a:rPr lang="id-ID" dirty="0" smtClean="0">
                <a:solidFill>
                  <a:schemeClr val="bg1"/>
                </a:solidFill>
                <a:sym typeface="Wingdings" pitchFamily="2" charset="2"/>
              </a:rPr>
              <a:t>          Lokasi : kulit, otot rangka, persendian,dan organ visera</a:t>
            </a:r>
          </a:p>
          <a:p>
            <a:pPr marL="0" indent="0">
              <a:buNone/>
            </a:pPr>
            <a:r>
              <a:rPr lang="id-ID" dirty="0" smtClean="0">
                <a:solidFill>
                  <a:schemeClr val="bg1"/>
                </a:solidFill>
              </a:rPr>
              <a:t> </a:t>
            </a:r>
            <a:endParaRPr lang="id-ID" dirty="0">
              <a:solidFill>
                <a:schemeClr val="bg1"/>
              </a:solidFill>
            </a:endParaRPr>
          </a:p>
        </p:txBody>
      </p:sp>
      <p:sp>
        <p:nvSpPr>
          <p:cNvPr id="3" name="Title 2"/>
          <p:cNvSpPr>
            <a:spLocks noGrp="1"/>
          </p:cNvSpPr>
          <p:nvPr>
            <p:ph type="title"/>
          </p:nvPr>
        </p:nvSpPr>
        <p:spPr>
          <a:xfrm>
            <a:off x="1069848" y="304800"/>
            <a:ext cx="6778752" cy="457200"/>
          </a:xfrm>
        </p:spPr>
        <p:txBody>
          <a:bodyPr>
            <a:normAutofit/>
          </a:bodyPr>
          <a:lstStyle/>
          <a:p>
            <a:r>
              <a:rPr lang="en-US" dirty="0" smtClean="0">
                <a:solidFill>
                  <a:schemeClr val="bg1"/>
                </a:solidFill>
              </a:rPr>
              <a:t>RESEPTOR</a:t>
            </a:r>
            <a:endParaRPr lang="id-ID"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4800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83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14400" y="533400"/>
            <a:ext cx="6766560" cy="4898136"/>
          </a:xfrm>
          <a:solidFill>
            <a:schemeClr val="tx1"/>
          </a:solidFill>
        </p:spPr>
        <p:txBody>
          <a:bodyPr/>
          <a:lstStyle/>
          <a:p>
            <a:pPr marL="0" indent="0">
              <a:buNone/>
            </a:pPr>
            <a:r>
              <a:rPr lang="id-ID" dirty="0" smtClean="0">
                <a:solidFill>
                  <a:schemeClr val="bg1"/>
                </a:solidFill>
              </a:rPr>
              <a:t>2. Energi panas </a:t>
            </a:r>
            <a:r>
              <a:rPr lang="id-ID" dirty="0" smtClean="0">
                <a:solidFill>
                  <a:schemeClr val="bg1"/>
                </a:solidFill>
                <a:sym typeface="Wingdings" pitchFamily="2" charset="2"/>
              </a:rPr>
              <a:t></a:t>
            </a:r>
            <a:r>
              <a:rPr lang="id-ID" dirty="0" smtClean="0">
                <a:solidFill>
                  <a:schemeClr val="bg1"/>
                </a:solidFill>
              </a:rPr>
              <a:t> Thermo receptor. </a:t>
            </a:r>
          </a:p>
          <a:p>
            <a:pPr marL="0" indent="0">
              <a:buNone/>
            </a:pPr>
            <a:r>
              <a:rPr lang="id-ID" dirty="0">
                <a:solidFill>
                  <a:schemeClr val="bg1"/>
                </a:solidFill>
              </a:rPr>
              <a:t> </a:t>
            </a:r>
            <a:r>
              <a:rPr lang="id-ID" dirty="0" smtClean="0">
                <a:solidFill>
                  <a:schemeClr val="bg1"/>
                </a:solidFill>
              </a:rPr>
              <a:t>    Akhiransaraf bebas (sensasi panas-dingin), akhiran saraf bebas yg </a:t>
            </a:r>
          </a:p>
          <a:p>
            <a:pPr marL="0" indent="0">
              <a:buNone/>
            </a:pPr>
            <a:r>
              <a:rPr lang="id-ID" dirty="0">
                <a:solidFill>
                  <a:schemeClr val="bg1"/>
                </a:solidFill>
              </a:rPr>
              <a:t> </a:t>
            </a:r>
            <a:r>
              <a:rPr lang="id-ID" dirty="0" smtClean="0">
                <a:solidFill>
                  <a:schemeClr val="bg1"/>
                </a:solidFill>
              </a:rPr>
              <a:t>    khusus (nyeri) dan  hipotalamus otak (panas- dingin).</a:t>
            </a:r>
          </a:p>
          <a:p>
            <a:pPr marL="0" indent="0">
              <a:buNone/>
            </a:pPr>
            <a:r>
              <a:rPr lang="id-ID" dirty="0" smtClean="0">
                <a:solidFill>
                  <a:schemeClr val="bg1"/>
                </a:solidFill>
              </a:rPr>
              <a:t>3. </a:t>
            </a:r>
            <a:r>
              <a:rPr lang="id-ID" dirty="0">
                <a:solidFill>
                  <a:schemeClr val="bg1"/>
                </a:solidFill>
              </a:rPr>
              <a:t>Nociceptor (reseptor nyeri</a:t>
            </a:r>
            <a:r>
              <a:rPr lang="id-ID" dirty="0" smtClean="0">
                <a:solidFill>
                  <a:schemeClr val="bg1"/>
                </a:solidFill>
              </a:rPr>
              <a:t>) </a:t>
            </a:r>
          </a:p>
          <a:p>
            <a:pPr marL="0" indent="0">
              <a:buNone/>
            </a:pPr>
            <a:r>
              <a:rPr lang="id-ID" dirty="0">
                <a:solidFill>
                  <a:schemeClr val="bg1"/>
                </a:solidFill>
              </a:rPr>
              <a:t>4</a:t>
            </a:r>
            <a:r>
              <a:rPr lang="id-ID" dirty="0" smtClean="0">
                <a:solidFill>
                  <a:schemeClr val="bg1"/>
                </a:solidFill>
              </a:rPr>
              <a:t>. Energi kimia </a:t>
            </a:r>
            <a:r>
              <a:rPr lang="id-ID" dirty="0" smtClean="0">
                <a:solidFill>
                  <a:schemeClr val="bg1"/>
                </a:solidFill>
                <a:sym typeface="Wingdings" pitchFamily="2" charset="2"/>
              </a:rPr>
              <a:t> </a:t>
            </a:r>
            <a:r>
              <a:rPr lang="id-ID" dirty="0" smtClean="0">
                <a:solidFill>
                  <a:schemeClr val="bg1"/>
                </a:solidFill>
              </a:rPr>
              <a:t>Chemoreceptor</a:t>
            </a:r>
          </a:p>
          <a:p>
            <a:pPr marL="0" indent="0">
              <a:buNone/>
            </a:pPr>
            <a:r>
              <a:rPr lang="id-ID" dirty="0" smtClean="0">
                <a:solidFill>
                  <a:schemeClr val="bg1"/>
                </a:solidFill>
              </a:rPr>
              <a:t>     bau (n. Olfaktorius), Badan karotis, aortik (gas darah : O2,CO2, </a:t>
            </a:r>
          </a:p>
          <a:p>
            <a:pPr marL="0" indent="0">
              <a:buNone/>
            </a:pPr>
            <a:r>
              <a:rPr lang="id-ID" dirty="0">
                <a:solidFill>
                  <a:schemeClr val="bg1"/>
                </a:solidFill>
              </a:rPr>
              <a:t> </a:t>
            </a:r>
            <a:r>
              <a:rPr lang="id-ID" dirty="0" smtClean="0">
                <a:solidFill>
                  <a:schemeClr val="bg1"/>
                </a:solidFill>
              </a:rPr>
              <a:t>    Hidrogen), glukosa darah (glukoreseptor),Sel cecap (gustatori) </a:t>
            </a:r>
          </a:p>
          <a:p>
            <a:pPr marL="0" indent="0">
              <a:buNone/>
            </a:pPr>
            <a:r>
              <a:rPr lang="id-ID" dirty="0">
                <a:solidFill>
                  <a:schemeClr val="bg1"/>
                </a:solidFill>
              </a:rPr>
              <a:t> </a:t>
            </a:r>
            <a:r>
              <a:rPr lang="id-ID" dirty="0" smtClean="0">
                <a:solidFill>
                  <a:schemeClr val="bg1"/>
                </a:solidFill>
              </a:rPr>
              <a:t>    lidah.</a:t>
            </a:r>
          </a:p>
          <a:p>
            <a:pPr marL="0" indent="0">
              <a:buNone/>
            </a:pPr>
            <a:r>
              <a:rPr lang="id-ID" dirty="0" smtClean="0">
                <a:solidFill>
                  <a:schemeClr val="bg1"/>
                </a:solidFill>
              </a:rPr>
              <a:t>5. Energi cahaya</a:t>
            </a:r>
            <a:r>
              <a:rPr lang="id-ID" dirty="0" smtClean="0">
                <a:solidFill>
                  <a:schemeClr val="bg1"/>
                </a:solidFill>
                <a:sym typeface="Wingdings" pitchFamily="2" charset="2"/>
              </a:rPr>
              <a:t> photoreceptor</a:t>
            </a:r>
          </a:p>
          <a:p>
            <a:pPr marL="0" indent="0">
              <a:buNone/>
            </a:pPr>
            <a:r>
              <a:rPr lang="id-ID" dirty="0">
                <a:solidFill>
                  <a:schemeClr val="bg1"/>
                </a:solidFill>
                <a:sym typeface="Wingdings" pitchFamily="2" charset="2"/>
              </a:rPr>
              <a:t> </a:t>
            </a:r>
            <a:r>
              <a:rPr lang="id-ID" dirty="0" smtClean="0">
                <a:solidFill>
                  <a:schemeClr val="bg1"/>
                </a:solidFill>
                <a:sym typeface="Wingdings" pitchFamily="2" charset="2"/>
              </a:rPr>
              <a:t>   Sel batang (gelap), Sel kerucut (terang)</a:t>
            </a:r>
          </a:p>
          <a:p>
            <a:pPr marL="0" indent="0">
              <a:buNone/>
            </a:pPr>
            <a:endParaRPr lang="id-ID" dirty="0">
              <a:solidFill>
                <a:schemeClr val="bg1"/>
              </a:solidFill>
              <a:sym typeface="Wingdings" pitchFamily="2" charset="2"/>
            </a:endParaRPr>
          </a:p>
          <a:p>
            <a:pPr marL="0" indent="0">
              <a:buNone/>
            </a:pPr>
            <a:r>
              <a:rPr lang="id-ID" dirty="0">
                <a:solidFill>
                  <a:schemeClr val="bg1"/>
                </a:solidFill>
              </a:rPr>
              <a:t>Reseptor sensori mengubah / mentransduksi berbagai  bentuk energi ke dalam bentuk listrik (bahasa saraf). Aliran listrik merupakan impuls saraf yang akan diteruskan ke korda spinalis dan otak. </a:t>
            </a:r>
          </a:p>
          <a:p>
            <a:pPr marL="0" indent="0">
              <a:buNone/>
            </a:pPr>
            <a:r>
              <a:rPr lang="id-ID" dirty="0" smtClean="0">
                <a:solidFill>
                  <a:schemeClr val="bg1"/>
                </a:solidFill>
                <a:sym typeface="Wingdings" pitchFamily="2" charset="2"/>
              </a:rPr>
              <a:t>  </a:t>
            </a:r>
            <a:r>
              <a:rPr lang="id-ID" dirty="0" smtClean="0">
                <a:solidFill>
                  <a:schemeClr val="bg1"/>
                </a:solidFill>
              </a:rPr>
              <a:t> </a:t>
            </a:r>
            <a:endParaRPr lang="id-ID" dirty="0">
              <a:solidFill>
                <a:schemeClr val="bg1"/>
              </a:solidFill>
            </a:endParaRPr>
          </a:p>
        </p:txBody>
      </p:sp>
    </p:spTree>
    <p:extLst>
      <p:ext uri="{BB962C8B-B14F-4D97-AF65-F5344CB8AC3E}">
        <p14:creationId xmlns:p14="http://schemas.microsoft.com/office/powerpoint/2010/main" val="2897346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4525</TotalTime>
  <Words>2912</Words>
  <Application>Microsoft Office PowerPoint</Application>
  <PresentationFormat>On-screen Show (4:3)</PresentationFormat>
  <Paragraphs>248</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Tradeshow</vt:lpstr>
      <vt:lpstr>NEURON DAN IMPULS SARAF</vt:lpstr>
      <vt:lpstr>       NEURON DALAM SISTEM SARAF</vt:lpstr>
      <vt:lpstr>Neuron dalam sistem saraf</vt:lpstr>
      <vt:lpstr>PowerPoint Presentation</vt:lpstr>
      <vt:lpstr>Istilah lain yang terkait dengan neuron : Akson eferen dan akson aferen</vt:lpstr>
      <vt:lpstr>PowerPoint Presentation</vt:lpstr>
      <vt:lpstr>PowerPoint Presentation</vt:lpstr>
      <vt:lpstr>RESEPTOR</vt:lpstr>
      <vt:lpstr>PowerPoint Presentation</vt:lpstr>
      <vt:lpstr>MEKANISME TRANSDUKSI IMPULS SARAF  </vt:lpstr>
      <vt:lpstr>PowerPoint Presentation</vt:lpstr>
      <vt:lpstr>TRANSMISI IMPULS SARAF</vt:lpstr>
      <vt:lpstr>PowerPoint Presentation</vt:lpstr>
      <vt:lpstr>PowerPoint Presentation</vt:lpstr>
      <vt:lpstr>PowerPoint Presentation</vt:lpstr>
      <vt:lpstr>SINAPSIS</vt:lpstr>
      <vt:lpstr>Sinapsis </vt:lpstr>
      <vt:lpstr>Konsep sinapsis</vt:lpstr>
      <vt:lpstr>Peristiwa kimia pada sinaps -&gt;transmisi dan jenis-jenis  neurotransmitter</vt:lpstr>
      <vt:lpstr> Transmisi sinaps</vt:lpstr>
      <vt:lpstr>aktivasi reseptor pada neuron postsinaps</vt:lpstr>
      <vt:lpstr>Peran sinaps pada perilaku</vt:lpstr>
      <vt:lpstr>Sistem neuroendokrin</vt:lpstr>
      <vt:lpstr> Hormon</vt:lpstr>
      <vt:lpstr>Sinapsis dan kepribadian</vt:lpstr>
      <vt:lpstr>OBAT-OBATAN DAN SINAPSIS</vt:lpstr>
      <vt:lpstr>   mekanisme obat</vt:lpstr>
      <vt:lpstr>PowerPoint Presentation</vt:lpstr>
      <vt:lpstr>obat-obatan umum dan efek sinaptik</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 DAN IMPULS SARAF</dc:title>
  <dc:creator>Retno</dc:creator>
  <cp:lastModifiedBy>Asus</cp:lastModifiedBy>
  <cp:revision>143</cp:revision>
  <dcterms:created xsi:type="dcterms:W3CDTF">2006-08-16T00:00:00Z</dcterms:created>
  <dcterms:modified xsi:type="dcterms:W3CDTF">2024-10-09T14:17:49Z</dcterms:modified>
</cp:coreProperties>
</file>